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7" r:id="rId1"/>
  </p:sldMasterIdLst>
  <p:sldIdLst>
    <p:sldId id="256" r:id="rId2"/>
    <p:sldId id="257" r:id="rId3"/>
    <p:sldId id="283" r:id="rId4"/>
    <p:sldId id="284" r:id="rId5"/>
    <p:sldId id="260" r:id="rId6"/>
    <p:sldId id="270" r:id="rId7"/>
    <p:sldId id="273" r:id="rId8"/>
    <p:sldId id="274" r:id="rId9"/>
    <p:sldId id="271" r:id="rId10"/>
    <p:sldId id="272" r:id="rId11"/>
    <p:sldId id="276" r:id="rId12"/>
    <p:sldId id="275" r:id="rId13"/>
    <p:sldId id="265" r:id="rId14"/>
    <p:sldId id="264" r:id="rId15"/>
    <p:sldId id="266" r:id="rId16"/>
    <p:sldId id="285" r:id="rId17"/>
    <p:sldId id="286" r:id="rId18"/>
    <p:sldId id="287" r:id="rId19"/>
    <p:sldId id="288" r:id="rId20"/>
    <p:sldId id="267" r:id="rId21"/>
    <p:sldId id="289" r:id="rId22"/>
    <p:sldId id="290" r:id="rId23"/>
    <p:sldId id="291" r:id="rId24"/>
    <p:sldId id="292" r:id="rId25"/>
    <p:sldId id="269" r:id="rId26"/>
    <p:sldId id="293" r:id="rId27"/>
    <p:sldId id="294"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3F99"/>
    <a:srgbClr val="533F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1701" autoAdjust="0"/>
  </p:normalViewPr>
  <p:slideViewPr>
    <p:cSldViewPr snapToGrid="0">
      <p:cViewPr varScale="1">
        <p:scale>
          <a:sx n="71" d="100"/>
          <a:sy n="71" d="100"/>
        </p:scale>
        <p:origin x="129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5.sv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2.svg"/></Relationships>
</file>

<file path=ppt/diagrams/_rels/data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7.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2.svg"/></Relationships>
</file>

<file path=ppt/diagrams/_rels/drawing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9CD8ED-9C89-4F2F-ACC6-0E0ECD94FC3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47E7C4D-09BF-4617-95CE-932DADD75AA7}">
      <dgm:prSet/>
      <dgm:spPr/>
      <dgm:t>
        <a:bodyPr/>
        <a:lstStyle/>
        <a:p>
          <a:pPr>
            <a:lnSpc>
              <a:spcPct val="100000"/>
            </a:lnSpc>
          </a:pPr>
          <a:r>
            <a:rPr lang="tr-TR" b="1"/>
            <a:t>Artan Yatırımcı Sayısı:</a:t>
          </a:r>
          <a:r>
            <a:rPr lang="tr-TR"/>
            <a:t> Borsada yatırımcı sayısı son yıllarda önemli ölçüde artmış, Borsa İstanbul’daki yatırımcı sayısı 9.2 milyon kişiye ulaşmıştır. Türkiye’de toplam 34 milyon yatırımcı bulunmaktadır ve bu sayı dünya genelinde yarım milyar kişiyi bulmaktadır.</a:t>
          </a:r>
          <a:endParaRPr lang="en-US"/>
        </a:p>
      </dgm:t>
    </dgm:pt>
    <dgm:pt modelId="{01CF63D3-59D5-42A5-9DB1-16C9891ACD1B}" type="parTrans" cxnId="{18F75D2B-3FB8-4383-B2D1-0EC6EDBA17F9}">
      <dgm:prSet/>
      <dgm:spPr/>
      <dgm:t>
        <a:bodyPr/>
        <a:lstStyle/>
        <a:p>
          <a:endParaRPr lang="en-US"/>
        </a:p>
      </dgm:t>
    </dgm:pt>
    <dgm:pt modelId="{3A74A862-A993-4B08-AE75-C89646F90303}" type="sibTrans" cxnId="{18F75D2B-3FB8-4383-B2D1-0EC6EDBA17F9}">
      <dgm:prSet/>
      <dgm:spPr/>
      <dgm:t>
        <a:bodyPr/>
        <a:lstStyle/>
        <a:p>
          <a:endParaRPr lang="en-US"/>
        </a:p>
      </dgm:t>
    </dgm:pt>
    <dgm:pt modelId="{83680052-699D-49C9-8CBA-9F19EA108699}">
      <dgm:prSet/>
      <dgm:spPr/>
      <dgm:t>
        <a:bodyPr/>
        <a:lstStyle/>
        <a:p>
          <a:pPr>
            <a:lnSpc>
              <a:spcPct val="100000"/>
            </a:lnSpc>
          </a:pPr>
          <a:r>
            <a:rPr lang="tr-TR" b="1"/>
            <a:t>Teknik Bilgi Eksikliği:</a:t>
          </a:r>
          <a:r>
            <a:rPr lang="tr-TR"/>
            <a:t> Çoğu yatırımcı, teknik analiz bilgisine sahip olmadığı için yatırım kararlarını sağdan soldan duydukları bilgiye dayandırmaktadır. Bu da beklenmeyen zararlar ve kayıplara yol açmaktadır.</a:t>
          </a:r>
          <a:endParaRPr lang="en-US"/>
        </a:p>
      </dgm:t>
    </dgm:pt>
    <dgm:pt modelId="{991B08DC-CC05-4D86-998B-C8B2DD67754F}" type="parTrans" cxnId="{257F8C38-4B02-471E-8A33-2FF436D7F8C0}">
      <dgm:prSet/>
      <dgm:spPr/>
      <dgm:t>
        <a:bodyPr/>
        <a:lstStyle/>
        <a:p>
          <a:endParaRPr lang="en-US"/>
        </a:p>
      </dgm:t>
    </dgm:pt>
    <dgm:pt modelId="{276E8CD9-9D2C-4379-B540-5461577AE58D}" type="sibTrans" cxnId="{257F8C38-4B02-471E-8A33-2FF436D7F8C0}">
      <dgm:prSet/>
      <dgm:spPr/>
      <dgm:t>
        <a:bodyPr/>
        <a:lstStyle/>
        <a:p>
          <a:endParaRPr lang="en-US"/>
        </a:p>
      </dgm:t>
    </dgm:pt>
    <dgm:pt modelId="{355B46B2-459A-43F0-9720-C0873D8B42E3}" type="pres">
      <dgm:prSet presAssocID="{D99CD8ED-9C89-4F2F-ACC6-0E0ECD94FC3B}" presName="root" presStyleCnt="0">
        <dgm:presLayoutVars>
          <dgm:dir/>
          <dgm:resizeHandles val="exact"/>
        </dgm:presLayoutVars>
      </dgm:prSet>
      <dgm:spPr/>
    </dgm:pt>
    <dgm:pt modelId="{3371D457-AB5E-4D47-8AE2-7F8743AE5BB4}" type="pres">
      <dgm:prSet presAssocID="{147E7C4D-09BF-4617-95CE-932DADD75AA7}" presName="compNode" presStyleCnt="0"/>
      <dgm:spPr/>
    </dgm:pt>
    <dgm:pt modelId="{6C48DB42-62AE-4260-BBC0-1EF11F115541}" type="pres">
      <dgm:prSet presAssocID="{147E7C4D-09BF-4617-95CE-932DADD75AA7}" presName="bgRect" presStyleLbl="bgShp" presStyleIdx="0" presStyleCnt="2"/>
      <dgm:spPr/>
    </dgm:pt>
    <dgm:pt modelId="{ED03C908-4671-4C25-A5EA-06D0D10C4763}" type="pres">
      <dgm:prSet presAssocID="{147E7C4D-09BF-4617-95CE-932DADD75AA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pward trend"/>
        </a:ext>
      </dgm:extLst>
    </dgm:pt>
    <dgm:pt modelId="{50E70A8A-4367-43FA-B8B9-8FB5ADE9683F}" type="pres">
      <dgm:prSet presAssocID="{147E7C4D-09BF-4617-95CE-932DADD75AA7}" presName="spaceRect" presStyleCnt="0"/>
      <dgm:spPr/>
    </dgm:pt>
    <dgm:pt modelId="{B5C42680-F109-4A64-A03B-EED56FA1ACC3}" type="pres">
      <dgm:prSet presAssocID="{147E7C4D-09BF-4617-95CE-932DADD75AA7}" presName="parTx" presStyleLbl="revTx" presStyleIdx="0" presStyleCnt="2">
        <dgm:presLayoutVars>
          <dgm:chMax val="0"/>
          <dgm:chPref val="0"/>
        </dgm:presLayoutVars>
      </dgm:prSet>
      <dgm:spPr/>
    </dgm:pt>
    <dgm:pt modelId="{99FC3FCE-842A-4F2F-AB91-CDAD948A5FD0}" type="pres">
      <dgm:prSet presAssocID="{3A74A862-A993-4B08-AE75-C89646F90303}" presName="sibTrans" presStyleCnt="0"/>
      <dgm:spPr/>
    </dgm:pt>
    <dgm:pt modelId="{184E1BC0-A8E8-460F-94BD-4F8338505F6D}" type="pres">
      <dgm:prSet presAssocID="{83680052-699D-49C9-8CBA-9F19EA108699}" presName="compNode" presStyleCnt="0"/>
      <dgm:spPr/>
    </dgm:pt>
    <dgm:pt modelId="{3E88A4C2-EF06-4388-A696-06D8A3D043A1}" type="pres">
      <dgm:prSet presAssocID="{83680052-699D-49C9-8CBA-9F19EA108699}" presName="bgRect" presStyleLbl="bgShp" presStyleIdx="1" presStyleCnt="2"/>
      <dgm:spPr/>
    </dgm:pt>
    <dgm:pt modelId="{19B0F675-E0B4-4A1C-B488-D117E53C5363}" type="pres">
      <dgm:prSet presAssocID="{83680052-699D-49C9-8CBA-9F19EA10869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D3DE339D-EB01-44F9-9B49-D4A14604BC02}" type="pres">
      <dgm:prSet presAssocID="{83680052-699D-49C9-8CBA-9F19EA108699}" presName="spaceRect" presStyleCnt="0"/>
      <dgm:spPr/>
    </dgm:pt>
    <dgm:pt modelId="{A70A8C70-4F92-4E92-8B84-C74449FDAA63}" type="pres">
      <dgm:prSet presAssocID="{83680052-699D-49C9-8CBA-9F19EA108699}" presName="parTx" presStyleLbl="revTx" presStyleIdx="1" presStyleCnt="2">
        <dgm:presLayoutVars>
          <dgm:chMax val="0"/>
          <dgm:chPref val="0"/>
        </dgm:presLayoutVars>
      </dgm:prSet>
      <dgm:spPr/>
    </dgm:pt>
  </dgm:ptLst>
  <dgm:cxnLst>
    <dgm:cxn modelId="{15F0322B-3F42-46E9-A22B-272B56D59B59}" type="presOf" srcId="{147E7C4D-09BF-4617-95CE-932DADD75AA7}" destId="{B5C42680-F109-4A64-A03B-EED56FA1ACC3}" srcOrd="0" destOrd="0" presId="urn:microsoft.com/office/officeart/2018/2/layout/IconVerticalSolidList"/>
    <dgm:cxn modelId="{18F75D2B-3FB8-4383-B2D1-0EC6EDBA17F9}" srcId="{D99CD8ED-9C89-4F2F-ACC6-0E0ECD94FC3B}" destId="{147E7C4D-09BF-4617-95CE-932DADD75AA7}" srcOrd="0" destOrd="0" parTransId="{01CF63D3-59D5-42A5-9DB1-16C9891ACD1B}" sibTransId="{3A74A862-A993-4B08-AE75-C89646F90303}"/>
    <dgm:cxn modelId="{257F8C38-4B02-471E-8A33-2FF436D7F8C0}" srcId="{D99CD8ED-9C89-4F2F-ACC6-0E0ECD94FC3B}" destId="{83680052-699D-49C9-8CBA-9F19EA108699}" srcOrd="1" destOrd="0" parTransId="{991B08DC-CC05-4D86-998B-C8B2DD67754F}" sibTransId="{276E8CD9-9D2C-4379-B540-5461577AE58D}"/>
    <dgm:cxn modelId="{1F708DAE-0624-4A7C-9FF1-18AFA0177711}" type="presOf" srcId="{D99CD8ED-9C89-4F2F-ACC6-0E0ECD94FC3B}" destId="{355B46B2-459A-43F0-9720-C0873D8B42E3}" srcOrd="0" destOrd="0" presId="urn:microsoft.com/office/officeart/2018/2/layout/IconVerticalSolidList"/>
    <dgm:cxn modelId="{BBA0DFD8-424C-4654-99B5-A3E029211518}" type="presOf" srcId="{83680052-699D-49C9-8CBA-9F19EA108699}" destId="{A70A8C70-4F92-4E92-8B84-C74449FDAA63}" srcOrd="0" destOrd="0" presId="urn:microsoft.com/office/officeart/2018/2/layout/IconVerticalSolidList"/>
    <dgm:cxn modelId="{58FFA82C-3EDD-4BB4-94CC-3768C6945786}" type="presParOf" srcId="{355B46B2-459A-43F0-9720-C0873D8B42E3}" destId="{3371D457-AB5E-4D47-8AE2-7F8743AE5BB4}" srcOrd="0" destOrd="0" presId="urn:microsoft.com/office/officeart/2018/2/layout/IconVerticalSolidList"/>
    <dgm:cxn modelId="{9049354E-ED53-4395-BEB3-6D25707278AE}" type="presParOf" srcId="{3371D457-AB5E-4D47-8AE2-7F8743AE5BB4}" destId="{6C48DB42-62AE-4260-BBC0-1EF11F115541}" srcOrd="0" destOrd="0" presId="urn:microsoft.com/office/officeart/2018/2/layout/IconVerticalSolidList"/>
    <dgm:cxn modelId="{B7CEBB5B-E118-4BAE-A113-3C870D7CAE73}" type="presParOf" srcId="{3371D457-AB5E-4D47-8AE2-7F8743AE5BB4}" destId="{ED03C908-4671-4C25-A5EA-06D0D10C4763}" srcOrd="1" destOrd="0" presId="urn:microsoft.com/office/officeart/2018/2/layout/IconVerticalSolidList"/>
    <dgm:cxn modelId="{B33A782D-67E9-4D8C-8B25-01C43BE0D435}" type="presParOf" srcId="{3371D457-AB5E-4D47-8AE2-7F8743AE5BB4}" destId="{50E70A8A-4367-43FA-B8B9-8FB5ADE9683F}" srcOrd="2" destOrd="0" presId="urn:microsoft.com/office/officeart/2018/2/layout/IconVerticalSolidList"/>
    <dgm:cxn modelId="{9B90A2EC-249E-4610-A64C-5610279F2290}" type="presParOf" srcId="{3371D457-AB5E-4D47-8AE2-7F8743AE5BB4}" destId="{B5C42680-F109-4A64-A03B-EED56FA1ACC3}" srcOrd="3" destOrd="0" presId="urn:microsoft.com/office/officeart/2018/2/layout/IconVerticalSolidList"/>
    <dgm:cxn modelId="{DB53AC52-1740-4944-AB7A-EDAB4B903BAC}" type="presParOf" srcId="{355B46B2-459A-43F0-9720-C0873D8B42E3}" destId="{99FC3FCE-842A-4F2F-AB91-CDAD948A5FD0}" srcOrd="1" destOrd="0" presId="urn:microsoft.com/office/officeart/2018/2/layout/IconVerticalSolidList"/>
    <dgm:cxn modelId="{840E4920-E629-4506-B215-DD6E6A17B830}" type="presParOf" srcId="{355B46B2-459A-43F0-9720-C0873D8B42E3}" destId="{184E1BC0-A8E8-460F-94BD-4F8338505F6D}" srcOrd="2" destOrd="0" presId="urn:microsoft.com/office/officeart/2018/2/layout/IconVerticalSolidList"/>
    <dgm:cxn modelId="{E8B048A8-066F-4953-9763-2014817D1601}" type="presParOf" srcId="{184E1BC0-A8E8-460F-94BD-4F8338505F6D}" destId="{3E88A4C2-EF06-4388-A696-06D8A3D043A1}" srcOrd="0" destOrd="0" presId="urn:microsoft.com/office/officeart/2018/2/layout/IconVerticalSolidList"/>
    <dgm:cxn modelId="{8C573183-DE35-4B7A-860E-C9D07F5477F7}" type="presParOf" srcId="{184E1BC0-A8E8-460F-94BD-4F8338505F6D}" destId="{19B0F675-E0B4-4A1C-B488-D117E53C5363}" srcOrd="1" destOrd="0" presId="urn:microsoft.com/office/officeart/2018/2/layout/IconVerticalSolidList"/>
    <dgm:cxn modelId="{3D9716A6-DFE0-4FEC-9694-2E7F7B4DFCB2}" type="presParOf" srcId="{184E1BC0-A8E8-460F-94BD-4F8338505F6D}" destId="{D3DE339D-EB01-44F9-9B49-D4A14604BC02}" srcOrd="2" destOrd="0" presId="urn:microsoft.com/office/officeart/2018/2/layout/IconVerticalSolidList"/>
    <dgm:cxn modelId="{75EADB63-928F-4A57-B8B0-F075602DD687}" type="presParOf" srcId="{184E1BC0-A8E8-460F-94BD-4F8338505F6D}" destId="{A70A8C70-4F92-4E92-8B84-C74449FDAA6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9C22C97-A67F-45E0-AE30-B68518FE6B1C}"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65651A82-3058-45AD-9A31-BD0B67F0020C}">
      <dgm:prSet/>
      <dgm:spPr/>
      <dgm:t>
        <a:bodyPr/>
        <a:lstStyle/>
        <a:p>
          <a:r>
            <a:rPr lang="tr-TR" b="1" dirty="0">
              <a:solidFill>
                <a:schemeClr val="tx1"/>
              </a:solidFill>
            </a:rPr>
            <a:t>Thread (Tehditler)</a:t>
          </a:r>
          <a:endParaRPr lang="en-US" dirty="0">
            <a:solidFill>
              <a:schemeClr val="tx1"/>
            </a:solidFill>
          </a:endParaRPr>
        </a:p>
      </dgm:t>
    </dgm:pt>
    <dgm:pt modelId="{23BA28F9-1841-4AA7-BC8C-BB15787E5882}" type="parTrans" cxnId="{E2D348DE-9436-4E05-A609-30D3E6C2DF55}">
      <dgm:prSet/>
      <dgm:spPr/>
      <dgm:t>
        <a:bodyPr/>
        <a:lstStyle/>
        <a:p>
          <a:endParaRPr lang="en-US"/>
        </a:p>
      </dgm:t>
    </dgm:pt>
    <dgm:pt modelId="{E6EE2C52-94DF-4053-8152-880862D56CB6}" type="sibTrans" cxnId="{E2D348DE-9436-4E05-A609-30D3E6C2DF55}">
      <dgm:prSet/>
      <dgm:spPr/>
      <dgm:t>
        <a:bodyPr/>
        <a:lstStyle/>
        <a:p>
          <a:endParaRPr lang="en-US"/>
        </a:p>
      </dgm:t>
    </dgm:pt>
    <dgm:pt modelId="{58B0E7D9-5C33-4984-870A-C5D7E1481C60}">
      <dgm:prSet/>
      <dgm:spPr/>
      <dgm:t>
        <a:bodyPr/>
        <a:lstStyle/>
        <a:p>
          <a:r>
            <a:rPr lang="tr-TR" dirty="0"/>
            <a:t>Kullanıcıların yeni teknolojilere adaptasyonu ve güven sorunları.</a:t>
          </a:r>
          <a:endParaRPr lang="en-US" dirty="0"/>
        </a:p>
      </dgm:t>
    </dgm:pt>
    <dgm:pt modelId="{2D9B0119-61B5-4F58-8B4F-4301AEF6888C}" type="parTrans" cxnId="{2E201FEA-B10C-43B8-81AF-97E91234DC34}">
      <dgm:prSet/>
      <dgm:spPr/>
      <dgm:t>
        <a:bodyPr/>
        <a:lstStyle/>
        <a:p>
          <a:endParaRPr lang="en-US"/>
        </a:p>
      </dgm:t>
    </dgm:pt>
    <dgm:pt modelId="{CDA829D6-34DF-4A1E-86F1-36624EDF6674}" type="sibTrans" cxnId="{2E201FEA-B10C-43B8-81AF-97E91234DC34}">
      <dgm:prSet/>
      <dgm:spPr/>
      <dgm:t>
        <a:bodyPr/>
        <a:lstStyle/>
        <a:p>
          <a:endParaRPr lang="en-US"/>
        </a:p>
      </dgm:t>
    </dgm:pt>
    <dgm:pt modelId="{1534C288-9C94-4E93-BF1A-2F375D70746F}">
      <dgm:prSet/>
      <dgm:spPr/>
      <dgm:t>
        <a:bodyPr/>
        <a:lstStyle/>
        <a:p>
          <a:r>
            <a:rPr lang="tr-TR" dirty="0"/>
            <a:t>Kullanıcıların yüksek beklentilerini karşılayamama ve memnuniyetsizlik yaratma riski.</a:t>
          </a:r>
          <a:endParaRPr lang="en-US" dirty="0"/>
        </a:p>
      </dgm:t>
    </dgm:pt>
    <dgm:pt modelId="{3AA9D67B-CF44-4BED-95EF-4F4E633AE932}" type="parTrans" cxnId="{780D90FF-E52F-4C02-BDF8-0F919CAAF6D2}">
      <dgm:prSet/>
      <dgm:spPr/>
      <dgm:t>
        <a:bodyPr/>
        <a:lstStyle/>
        <a:p>
          <a:endParaRPr lang="en-US"/>
        </a:p>
      </dgm:t>
    </dgm:pt>
    <dgm:pt modelId="{EC001851-2321-4963-A9A8-8E85553E758D}" type="sibTrans" cxnId="{780D90FF-E52F-4C02-BDF8-0F919CAAF6D2}">
      <dgm:prSet/>
      <dgm:spPr/>
      <dgm:t>
        <a:bodyPr/>
        <a:lstStyle/>
        <a:p>
          <a:endParaRPr lang="en-US"/>
        </a:p>
      </dgm:t>
    </dgm:pt>
    <dgm:pt modelId="{61B971B2-20D2-47BB-8A10-1105A0C409B1}">
      <dgm:prSet/>
      <dgm:spPr/>
      <dgm:t>
        <a:bodyPr/>
        <a:lstStyle/>
        <a:p>
          <a:r>
            <a:rPr lang="tr-TR"/>
            <a:t>Finansal piyasaların beklenmedik değişiklikleri ve kriz dönemleri.</a:t>
          </a:r>
          <a:endParaRPr lang="en-US"/>
        </a:p>
      </dgm:t>
    </dgm:pt>
    <dgm:pt modelId="{5C130B44-848A-4C48-8ED2-ACF4F079F01C}" type="parTrans" cxnId="{EDAE1E06-6B9C-47A8-BBB9-86A5304F065B}">
      <dgm:prSet/>
      <dgm:spPr/>
      <dgm:t>
        <a:bodyPr/>
        <a:lstStyle/>
        <a:p>
          <a:endParaRPr lang="en-US"/>
        </a:p>
      </dgm:t>
    </dgm:pt>
    <dgm:pt modelId="{FD1FB869-6176-4D59-93EC-96F5EBD57E69}" type="sibTrans" cxnId="{EDAE1E06-6B9C-47A8-BBB9-86A5304F065B}">
      <dgm:prSet/>
      <dgm:spPr/>
      <dgm:t>
        <a:bodyPr/>
        <a:lstStyle/>
        <a:p>
          <a:endParaRPr lang="en-US"/>
        </a:p>
      </dgm:t>
    </dgm:pt>
    <dgm:pt modelId="{1D3696A0-D5E5-47C9-8EAE-CA0085EA8B37}">
      <dgm:prSet/>
      <dgm:spPr/>
      <dgm:t>
        <a:bodyPr/>
        <a:lstStyle/>
        <a:p>
          <a:r>
            <a:rPr lang="tr-TR" dirty="0"/>
            <a:t>Finansal hizmetler ve veri gizliliği konusundaki yasal düzenlemeler ve kısıtlamalar.</a:t>
          </a:r>
          <a:endParaRPr lang="en-US" dirty="0"/>
        </a:p>
      </dgm:t>
    </dgm:pt>
    <dgm:pt modelId="{129325A5-3AF4-48B9-9519-C4721EB48850}" type="parTrans" cxnId="{02ED5683-361A-4C8D-89AE-5724BB6CC961}">
      <dgm:prSet/>
      <dgm:spPr/>
      <dgm:t>
        <a:bodyPr/>
        <a:lstStyle/>
        <a:p>
          <a:endParaRPr lang="en-US"/>
        </a:p>
      </dgm:t>
    </dgm:pt>
    <dgm:pt modelId="{555E5628-4183-4BE2-8619-F2187A1B485D}" type="sibTrans" cxnId="{02ED5683-361A-4C8D-89AE-5724BB6CC961}">
      <dgm:prSet/>
      <dgm:spPr/>
      <dgm:t>
        <a:bodyPr/>
        <a:lstStyle/>
        <a:p>
          <a:endParaRPr lang="en-US"/>
        </a:p>
      </dgm:t>
    </dgm:pt>
    <dgm:pt modelId="{F774350C-49CE-4A98-B7C2-9706533F08E6}" type="pres">
      <dgm:prSet presAssocID="{59C22C97-A67F-45E0-AE30-B68518FE6B1C}" presName="outerComposite" presStyleCnt="0">
        <dgm:presLayoutVars>
          <dgm:chMax val="5"/>
          <dgm:dir/>
          <dgm:resizeHandles val="exact"/>
        </dgm:presLayoutVars>
      </dgm:prSet>
      <dgm:spPr/>
    </dgm:pt>
    <dgm:pt modelId="{15A1BD8E-E9A7-4EAC-9361-D1283B2F6BE2}" type="pres">
      <dgm:prSet presAssocID="{59C22C97-A67F-45E0-AE30-B68518FE6B1C}" presName="dummyMaxCanvas" presStyleCnt="0">
        <dgm:presLayoutVars/>
      </dgm:prSet>
      <dgm:spPr/>
    </dgm:pt>
    <dgm:pt modelId="{1497E390-1359-4F33-9509-6206583EDB74}" type="pres">
      <dgm:prSet presAssocID="{59C22C97-A67F-45E0-AE30-B68518FE6B1C}" presName="FiveNodes_1" presStyleLbl="node1" presStyleIdx="0" presStyleCnt="5">
        <dgm:presLayoutVars>
          <dgm:bulletEnabled val="1"/>
        </dgm:presLayoutVars>
      </dgm:prSet>
      <dgm:spPr/>
    </dgm:pt>
    <dgm:pt modelId="{68A481EF-F75A-466C-B98D-1AFA4427474C}" type="pres">
      <dgm:prSet presAssocID="{59C22C97-A67F-45E0-AE30-B68518FE6B1C}" presName="FiveNodes_2" presStyleLbl="node1" presStyleIdx="1" presStyleCnt="5">
        <dgm:presLayoutVars>
          <dgm:bulletEnabled val="1"/>
        </dgm:presLayoutVars>
      </dgm:prSet>
      <dgm:spPr/>
    </dgm:pt>
    <dgm:pt modelId="{1DB01F47-BD19-41D8-8EC7-2EAA1A0615FD}" type="pres">
      <dgm:prSet presAssocID="{59C22C97-A67F-45E0-AE30-B68518FE6B1C}" presName="FiveNodes_3" presStyleLbl="node1" presStyleIdx="2" presStyleCnt="5">
        <dgm:presLayoutVars>
          <dgm:bulletEnabled val="1"/>
        </dgm:presLayoutVars>
      </dgm:prSet>
      <dgm:spPr/>
    </dgm:pt>
    <dgm:pt modelId="{A4E5CCCF-75CD-4A21-89C8-0DB31F9C9614}" type="pres">
      <dgm:prSet presAssocID="{59C22C97-A67F-45E0-AE30-B68518FE6B1C}" presName="FiveNodes_4" presStyleLbl="node1" presStyleIdx="3" presStyleCnt="5">
        <dgm:presLayoutVars>
          <dgm:bulletEnabled val="1"/>
        </dgm:presLayoutVars>
      </dgm:prSet>
      <dgm:spPr/>
    </dgm:pt>
    <dgm:pt modelId="{3EBEBA5E-6D79-429B-8B99-2EC4F593C745}" type="pres">
      <dgm:prSet presAssocID="{59C22C97-A67F-45E0-AE30-B68518FE6B1C}" presName="FiveNodes_5" presStyleLbl="node1" presStyleIdx="4" presStyleCnt="5">
        <dgm:presLayoutVars>
          <dgm:bulletEnabled val="1"/>
        </dgm:presLayoutVars>
      </dgm:prSet>
      <dgm:spPr/>
    </dgm:pt>
    <dgm:pt modelId="{A85A0230-3585-45B2-A992-C4E05B4664AE}" type="pres">
      <dgm:prSet presAssocID="{59C22C97-A67F-45E0-AE30-B68518FE6B1C}" presName="FiveConn_1-2" presStyleLbl="fgAccFollowNode1" presStyleIdx="0" presStyleCnt="4">
        <dgm:presLayoutVars>
          <dgm:bulletEnabled val="1"/>
        </dgm:presLayoutVars>
      </dgm:prSet>
      <dgm:spPr/>
    </dgm:pt>
    <dgm:pt modelId="{885D2259-EBD9-4C6A-84B3-D4E9C18CC8D8}" type="pres">
      <dgm:prSet presAssocID="{59C22C97-A67F-45E0-AE30-B68518FE6B1C}" presName="FiveConn_2-3" presStyleLbl="fgAccFollowNode1" presStyleIdx="1" presStyleCnt="4">
        <dgm:presLayoutVars>
          <dgm:bulletEnabled val="1"/>
        </dgm:presLayoutVars>
      </dgm:prSet>
      <dgm:spPr/>
    </dgm:pt>
    <dgm:pt modelId="{D59C2AA0-487B-411B-ABE0-CDB4978F9684}" type="pres">
      <dgm:prSet presAssocID="{59C22C97-A67F-45E0-AE30-B68518FE6B1C}" presName="FiveConn_3-4" presStyleLbl="fgAccFollowNode1" presStyleIdx="2" presStyleCnt="4">
        <dgm:presLayoutVars>
          <dgm:bulletEnabled val="1"/>
        </dgm:presLayoutVars>
      </dgm:prSet>
      <dgm:spPr/>
    </dgm:pt>
    <dgm:pt modelId="{1E6E6500-2265-46B8-B496-8B7B3F22A4E7}" type="pres">
      <dgm:prSet presAssocID="{59C22C97-A67F-45E0-AE30-B68518FE6B1C}" presName="FiveConn_4-5" presStyleLbl="fgAccFollowNode1" presStyleIdx="3" presStyleCnt="4">
        <dgm:presLayoutVars>
          <dgm:bulletEnabled val="1"/>
        </dgm:presLayoutVars>
      </dgm:prSet>
      <dgm:spPr/>
    </dgm:pt>
    <dgm:pt modelId="{353D45DD-CF9B-4A6D-A948-799BBFDB3BDB}" type="pres">
      <dgm:prSet presAssocID="{59C22C97-A67F-45E0-AE30-B68518FE6B1C}" presName="FiveNodes_1_text" presStyleLbl="node1" presStyleIdx="4" presStyleCnt="5">
        <dgm:presLayoutVars>
          <dgm:bulletEnabled val="1"/>
        </dgm:presLayoutVars>
      </dgm:prSet>
      <dgm:spPr/>
    </dgm:pt>
    <dgm:pt modelId="{1A51D126-7F27-4C07-AE16-BBEDE7C8575D}" type="pres">
      <dgm:prSet presAssocID="{59C22C97-A67F-45E0-AE30-B68518FE6B1C}" presName="FiveNodes_2_text" presStyleLbl="node1" presStyleIdx="4" presStyleCnt="5">
        <dgm:presLayoutVars>
          <dgm:bulletEnabled val="1"/>
        </dgm:presLayoutVars>
      </dgm:prSet>
      <dgm:spPr/>
    </dgm:pt>
    <dgm:pt modelId="{732BA3DD-EE68-4E1E-B29D-3641DBCBF305}" type="pres">
      <dgm:prSet presAssocID="{59C22C97-A67F-45E0-AE30-B68518FE6B1C}" presName="FiveNodes_3_text" presStyleLbl="node1" presStyleIdx="4" presStyleCnt="5">
        <dgm:presLayoutVars>
          <dgm:bulletEnabled val="1"/>
        </dgm:presLayoutVars>
      </dgm:prSet>
      <dgm:spPr/>
    </dgm:pt>
    <dgm:pt modelId="{B928A261-02C4-4DED-80CC-F2F3B0B3C2A7}" type="pres">
      <dgm:prSet presAssocID="{59C22C97-A67F-45E0-AE30-B68518FE6B1C}" presName="FiveNodes_4_text" presStyleLbl="node1" presStyleIdx="4" presStyleCnt="5">
        <dgm:presLayoutVars>
          <dgm:bulletEnabled val="1"/>
        </dgm:presLayoutVars>
      </dgm:prSet>
      <dgm:spPr/>
    </dgm:pt>
    <dgm:pt modelId="{E68E18EC-FA58-4657-A8B0-FD06F3D12CB3}" type="pres">
      <dgm:prSet presAssocID="{59C22C97-A67F-45E0-AE30-B68518FE6B1C}" presName="FiveNodes_5_text" presStyleLbl="node1" presStyleIdx="4" presStyleCnt="5">
        <dgm:presLayoutVars>
          <dgm:bulletEnabled val="1"/>
        </dgm:presLayoutVars>
      </dgm:prSet>
      <dgm:spPr/>
    </dgm:pt>
  </dgm:ptLst>
  <dgm:cxnLst>
    <dgm:cxn modelId="{EDAE1E06-6B9C-47A8-BBB9-86A5304F065B}" srcId="{59C22C97-A67F-45E0-AE30-B68518FE6B1C}" destId="{61B971B2-20D2-47BB-8A10-1105A0C409B1}" srcOrd="3" destOrd="0" parTransId="{5C130B44-848A-4C48-8ED2-ACF4F079F01C}" sibTransId="{FD1FB869-6176-4D59-93EC-96F5EBD57E69}"/>
    <dgm:cxn modelId="{D7133B07-756C-43B0-ADE9-8949BDC11C15}" type="presOf" srcId="{1534C288-9C94-4E93-BF1A-2F375D70746F}" destId="{732BA3DD-EE68-4E1E-B29D-3641DBCBF305}" srcOrd="1" destOrd="0" presId="urn:microsoft.com/office/officeart/2005/8/layout/vProcess5"/>
    <dgm:cxn modelId="{C5974C2B-B908-4327-B80D-A73AC7235591}" type="presOf" srcId="{59C22C97-A67F-45E0-AE30-B68518FE6B1C}" destId="{F774350C-49CE-4A98-B7C2-9706533F08E6}" srcOrd="0" destOrd="0" presId="urn:microsoft.com/office/officeart/2005/8/layout/vProcess5"/>
    <dgm:cxn modelId="{7051813A-49BE-4C5B-918A-41597097E0FD}" type="presOf" srcId="{58B0E7D9-5C33-4984-870A-C5D7E1481C60}" destId="{68A481EF-F75A-466C-B98D-1AFA4427474C}" srcOrd="0" destOrd="0" presId="urn:microsoft.com/office/officeart/2005/8/layout/vProcess5"/>
    <dgm:cxn modelId="{E72E0A5C-E7EB-4021-B946-9A9104959D94}" type="presOf" srcId="{FD1FB869-6176-4D59-93EC-96F5EBD57E69}" destId="{1E6E6500-2265-46B8-B496-8B7B3F22A4E7}" srcOrd="0" destOrd="0" presId="urn:microsoft.com/office/officeart/2005/8/layout/vProcess5"/>
    <dgm:cxn modelId="{4F411948-93A3-4034-8BC2-45DC218B3B0C}" type="presOf" srcId="{1534C288-9C94-4E93-BF1A-2F375D70746F}" destId="{1DB01F47-BD19-41D8-8EC7-2EAA1A0615FD}" srcOrd="0" destOrd="0" presId="urn:microsoft.com/office/officeart/2005/8/layout/vProcess5"/>
    <dgm:cxn modelId="{1814027D-6F15-4B64-BA9A-793AC170DFD0}" type="presOf" srcId="{61B971B2-20D2-47BB-8A10-1105A0C409B1}" destId="{B928A261-02C4-4DED-80CC-F2F3B0B3C2A7}" srcOrd="1" destOrd="0" presId="urn:microsoft.com/office/officeart/2005/8/layout/vProcess5"/>
    <dgm:cxn modelId="{02ED5683-361A-4C8D-89AE-5724BB6CC961}" srcId="{59C22C97-A67F-45E0-AE30-B68518FE6B1C}" destId="{1D3696A0-D5E5-47C9-8EAE-CA0085EA8B37}" srcOrd="4" destOrd="0" parTransId="{129325A5-3AF4-48B9-9519-C4721EB48850}" sibTransId="{555E5628-4183-4BE2-8619-F2187A1B485D}"/>
    <dgm:cxn modelId="{AD92FA89-012E-495B-AEF1-BBAF20CBF17A}" type="presOf" srcId="{E6EE2C52-94DF-4053-8152-880862D56CB6}" destId="{A85A0230-3585-45B2-A992-C4E05B4664AE}" srcOrd="0" destOrd="0" presId="urn:microsoft.com/office/officeart/2005/8/layout/vProcess5"/>
    <dgm:cxn modelId="{106CE08E-75E9-4590-A99B-EA2F2912C778}" type="presOf" srcId="{65651A82-3058-45AD-9A31-BD0B67F0020C}" destId="{353D45DD-CF9B-4A6D-A948-799BBFDB3BDB}" srcOrd="1" destOrd="0" presId="urn:microsoft.com/office/officeart/2005/8/layout/vProcess5"/>
    <dgm:cxn modelId="{56B4A6A0-684B-47E9-83EE-FB607D74B042}" type="presOf" srcId="{58B0E7D9-5C33-4984-870A-C5D7E1481C60}" destId="{1A51D126-7F27-4C07-AE16-BBEDE7C8575D}" srcOrd="1" destOrd="0" presId="urn:microsoft.com/office/officeart/2005/8/layout/vProcess5"/>
    <dgm:cxn modelId="{59027CA8-F4BA-4BE2-83B0-33BA5AA321A2}" type="presOf" srcId="{EC001851-2321-4963-A9A8-8E85553E758D}" destId="{D59C2AA0-487B-411B-ABE0-CDB4978F9684}" srcOrd="0" destOrd="0" presId="urn:microsoft.com/office/officeart/2005/8/layout/vProcess5"/>
    <dgm:cxn modelId="{B5A82CB6-E7E8-4475-892E-586A08045C37}" type="presOf" srcId="{1D3696A0-D5E5-47C9-8EAE-CA0085EA8B37}" destId="{E68E18EC-FA58-4657-A8B0-FD06F3D12CB3}" srcOrd="1" destOrd="0" presId="urn:microsoft.com/office/officeart/2005/8/layout/vProcess5"/>
    <dgm:cxn modelId="{8C53A7BA-EC18-4F7C-ADAB-B25C87A4699A}" type="presOf" srcId="{1D3696A0-D5E5-47C9-8EAE-CA0085EA8B37}" destId="{3EBEBA5E-6D79-429B-8B99-2EC4F593C745}" srcOrd="0" destOrd="0" presId="urn:microsoft.com/office/officeart/2005/8/layout/vProcess5"/>
    <dgm:cxn modelId="{512721BF-DFAB-4725-BE43-B6B485D09426}" type="presOf" srcId="{CDA829D6-34DF-4A1E-86F1-36624EDF6674}" destId="{885D2259-EBD9-4C6A-84B3-D4E9C18CC8D8}" srcOrd="0" destOrd="0" presId="urn:microsoft.com/office/officeart/2005/8/layout/vProcess5"/>
    <dgm:cxn modelId="{3EF07FCE-3CE8-4D5B-BDFB-416524B57417}" type="presOf" srcId="{61B971B2-20D2-47BB-8A10-1105A0C409B1}" destId="{A4E5CCCF-75CD-4A21-89C8-0DB31F9C9614}" srcOrd="0" destOrd="0" presId="urn:microsoft.com/office/officeart/2005/8/layout/vProcess5"/>
    <dgm:cxn modelId="{E2D348DE-9436-4E05-A609-30D3E6C2DF55}" srcId="{59C22C97-A67F-45E0-AE30-B68518FE6B1C}" destId="{65651A82-3058-45AD-9A31-BD0B67F0020C}" srcOrd="0" destOrd="0" parTransId="{23BA28F9-1841-4AA7-BC8C-BB15787E5882}" sibTransId="{E6EE2C52-94DF-4053-8152-880862D56CB6}"/>
    <dgm:cxn modelId="{2E201FEA-B10C-43B8-81AF-97E91234DC34}" srcId="{59C22C97-A67F-45E0-AE30-B68518FE6B1C}" destId="{58B0E7D9-5C33-4984-870A-C5D7E1481C60}" srcOrd="1" destOrd="0" parTransId="{2D9B0119-61B5-4F58-8B4F-4301AEF6888C}" sibTransId="{CDA829D6-34DF-4A1E-86F1-36624EDF6674}"/>
    <dgm:cxn modelId="{F477F9FC-2959-4348-B18E-50771F77AB28}" type="presOf" srcId="{65651A82-3058-45AD-9A31-BD0B67F0020C}" destId="{1497E390-1359-4F33-9509-6206583EDB74}" srcOrd="0" destOrd="0" presId="urn:microsoft.com/office/officeart/2005/8/layout/vProcess5"/>
    <dgm:cxn modelId="{780D90FF-E52F-4C02-BDF8-0F919CAAF6D2}" srcId="{59C22C97-A67F-45E0-AE30-B68518FE6B1C}" destId="{1534C288-9C94-4E93-BF1A-2F375D70746F}" srcOrd="2" destOrd="0" parTransId="{3AA9D67B-CF44-4BED-95EF-4F4E633AE932}" sibTransId="{EC001851-2321-4963-A9A8-8E85553E758D}"/>
    <dgm:cxn modelId="{A50853E2-B0EE-41A4-BA51-FC256B277885}" type="presParOf" srcId="{F774350C-49CE-4A98-B7C2-9706533F08E6}" destId="{15A1BD8E-E9A7-4EAC-9361-D1283B2F6BE2}" srcOrd="0" destOrd="0" presId="urn:microsoft.com/office/officeart/2005/8/layout/vProcess5"/>
    <dgm:cxn modelId="{E9A53A95-3DD7-4EFF-B9A3-74D90E98F41F}" type="presParOf" srcId="{F774350C-49CE-4A98-B7C2-9706533F08E6}" destId="{1497E390-1359-4F33-9509-6206583EDB74}" srcOrd="1" destOrd="0" presId="urn:microsoft.com/office/officeart/2005/8/layout/vProcess5"/>
    <dgm:cxn modelId="{C071583C-6ED1-431F-86A2-BED0E3BB343A}" type="presParOf" srcId="{F774350C-49CE-4A98-B7C2-9706533F08E6}" destId="{68A481EF-F75A-466C-B98D-1AFA4427474C}" srcOrd="2" destOrd="0" presId="urn:microsoft.com/office/officeart/2005/8/layout/vProcess5"/>
    <dgm:cxn modelId="{39FD66AA-480E-40A5-9187-6F15431D1C77}" type="presParOf" srcId="{F774350C-49CE-4A98-B7C2-9706533F08E6}" destId="{1DB01F47-BD19-41D8-8EC7-2EAA1A0615FD}" srcOrd="3" destOrd="0" presId="urn:microsoft.com/office/officeart/2005/8/layout/vProcess5"/>
    <dgm:cxn modelId="{F9B2E8CA-1777-4B89-84DD-193200C3C477}" type="presParOf" srcId="{F774350C-49CE-4A98-B7C2-9706533F08E6}" destId="{A4E5CCCF-75CD-4A21-89C8-0DB31F9C9614}" srcOrd="4" destOrd="0" presId="urn:microsoft.com/office/officeart/2005/8/layout/vProcess5"/>
    <dgm:cxn modelId="{1E1E093C-E5CE-4CAD-8B18-70A2E9AD6361}" type="presParOf" srcId="{F774350C-49CE-4A98-B7C2-9706533F08E6}" destId="{3EBEBA5E-6D79-429B-8B99-2EC4F593C745}" srcOrd="5" destOrd="0" presId="urn:microsoft.com/office/officeart/2005/8/layout/vProcess5"/>
    <dgm:cxn modelId="{52D041A2-F18E-4AB7-8CD7-6A9BE8EB6980}" type="presParOf" srcId="{F774350C-49CE-4A98-B7C2-9706533F08E6}" destId="{A85A0230-3585-45B2-A992-C4E05B4664AE}" srcOrd="6" destOrd="0" presId="urn:microsoft.com/office/officeart/2005/8/layout/vProcess5"/>
    <dgm:cxn modelId="{13231BE0-4959-4CAB-ADDE-5A058BE9276D}" type="presParOf" srcId="{F774350C-49CE-4A98-B7C2-9706533F08E6}" destId="{885D2259-EBD9-4C6A-84B3-D4E9C18CC8D8}" srcOrd="7" destOrd="0" presId="urn:microsoft.com/office/officeart/2005/8/layout/vProcess5"/>
    <dgm:cxn modelId="{C8BB9965-483D-40C3-BF45-7D677A98B980}" type="presParOf" srcId="{F774350C-49CE-4A98-B7C2-9706533F08E6}" destId="{D59C2AA0-487B-411B-ABE0-CDB4978F9684}" srcOrd="8" destOrd="0" presId="urn:microsoft.com/office/officeart/2005/8/layout/vProcess5"/>
    <dgm:cxn modelId="{FBCDC83D-1DC0-4087-B5B2-367577210830}" type="presParOf" srcId="{F774350C-49CE-4A98-B7C2-9706533F08E6}" destId="{1E6E6500-2265-46B8-B496-8B7B3F22A4E7}" srcOrd="9" destOrd="0" presId="urn:microsoft.com/office/officeart/2005/8/layout/vProcess5"/>
    <dgm:cxn modelId="{B65528A9-1185-44FB-A581-50BFBCED264D}" type="presParOf" srcId="{F774350C-49CE-4A98-B7C2-9706533F08E6}" destId="{353D45DD-CF9B-4A6D-A948-799BBFDB3BDB}" srcOrd="10" destOrd="0" presId="urn:microsoft.com/office/officeart/2005/8/layout/vProcess5"/>
    <dgm:cxn modelId="{CBCD9909-625A-417B-BA1B-F108E5DC948D}" type="presParOf" srcId="{F774350C-49CE-4A98-B7C2-9706533F08E6}" destId="{1A51D126-7F27-4C07-AE16-BBEDE7C8575D}" srcOrd="11" destOrd="0" presId="urn:microsoft.com/office/officeart/2005/8/layout/vProcess5"/>
    <dgm:cxn modelId="{42FBADD4-0C2E-477E-A2FF-495F5440496D}" type="presParOf" srcId="{F774350C-49CE-4A98-B7C2-9706533F08E6}" destId="{732BA3DD-EE68-4E1E-B29D-3641DBCBF305}" srcOrd="12" destOrd="0" presId="urn:microsoft.com/office/officeart/2005/8/layout/vProcess5"/>
    <dgm:cxn modelId="{85F6166A-07D7-4A93-8A7B-B19293D55F90}" type="presParOf" srcId="{F774350C-49CE-4A98-B7C2-9706533F08E6}" destId="{B928A261-02C4-4DED-80CC-F2F3B0B3C2A7}" srcOrd="13" destOrd="0" presId="urn:microsoft.com/office/officeart/2005/8/layout/vProcess5"/>
    <dgm:cxn modelId="{88D27063-1B98-4981-8928-807D55E7ABE6}" type="presParOf" srcId="{F774350C-49CE-4A98-B7C2-9706533F08E6}" destId="{E68E18EC-FA58-4657-A8B0-FD06F3D12CB3}"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9D8B3F-DFE4-4DC1-8F65-548609C9D01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BE8814A-3128-474B-B7B9-13381D3EF8B9}">
      <dgm:prSet custT="1"/>
      <dgm:spPr/>
      <dgm:t>
        <a:bodyPr/>
        <a:lstStyle/>
        <a:p>
          <a:pPr>
            <a:lnSpc>
              <a:spcPct val="100000"/>
            </a:lnSpc>
          </a:pPr>
          <a:r>
            <a:rPr lang="tr-TR" sz="2200" b="1" dirty="0"/>
            <a:t>Duygusal Kararlar</a:t>
          </a:r>
          <a:r>
            <a:rPr lang="tr-TR" sz="1500" b="1" dirty="0"/>
            <a:t>:</a:t>
          </a:r>
          <a:r>
            <a:rPr lang="tr-TR" sz="1500" dirty="0"/>
            <a:t> </a:t>
          </a:r>
          <a:r>
            <a:rPr lang="tr-TR" sz="1600" dirty="0"/>
            <a:t>Yatırımcılar genellikle duygusal kararlar alır ve bu kararlar genellikle rasyonel analizlerden ziyade korku, heyecan veya umut gibi duygulara dayanır. Bu durum, yatırımcıların beklenmedik kayıplar yaşamasına neden olabilir. Yapay zeka, duygusal önyargılardan bağımsız kararlar alarak yatırımcıların daha mantıklı ve stratejik hareket etmelerini sağlar.</a:t>
          </a:r>
          <a:endParaRPr lang="en-US" sz="1600" dirty="0"/>
        </a:p>
      </dgm:t>
    </dgm:pt>
    <dgm:pt modelId="{82BE46A9-A0EA-4FC1-A6C5-CAA4A0F635FD}" type="parTrans" cxnId="{BA653210-8456-48C6-A904-8338A032803D}">
      <dgm:prSet/>
      <dgm:spPr/>
      <dgm:t>
        <a:bodyPr/>
        <a:lstStyle/>
        <a:p>
          <a:endParaRPr lang="en-US"/>
        </a:p>
      </dgm:t>
    </dgm:pt>
    <dgm:pt modelId="{FE673180-BF59-4AA5-93E9-2892E6447354}" type="sibTrans" cxnId="{BA653210-8456-48C6-A904-8338A032803D}">
      <dgm:prSet/>
      <dgm:spPr/>
      <dgm:t>
        <a:bodyPr/>
        <a:lstStyle/>
        <a:p>
          <a:endParaRPr lang="en-US"/>
        </a:p>
      </dgm:t>
    </dgm:pt>
    <dgm:pt modelId="{B54B7D40-A63F-4AE2-9F3F-55C2F91D1E70}">
      <dgm:prSet custT="1"/>
      <dgm:spPr/>
      <dgm:t>
        <a:bodyPr/>
        <a:lstStyle/>
        <a:p>
          <a:pPr>
            <a:lnSpc>
              <a:spcPct val="100000"/>
            </a:lnSpc>
          </a:pPr>
          <a:r>
            <a:rPr lang="tr-TR" sz="2200" b="1" dirty="0"/>
            <a:t>Teknolojinin Gücü:</a:t>
          </a:r>
          <a:r>
            <a:rPr lang="tr-TR" sz="2200" dirty="0"/>
            <a:t> </a:t>
          </a:r>
          <a:r>
            <a:rPr lang="tr-TR" sz="2300" dirty="0"/>
            <a:t>YZ ve MÖ teknolojileri, büyük veri analizi ve tahmin modelleri ile yatırımcıların daha doğru kararlar almasına yardımcı olabilir.</a:t>
          </a:r>
          <a:endParaRPr lang="en-US" sz="2300" dirty="0"/>
        </a:p>
      </dgm:t>
    </dgm:pt>
    <dgm:pt modelId="{1A651737-08FD-419B-87E3-2D65FABFA004}" type="parTrans" cxnId="{1A988FAC-5FCD-463B-9D2F-2498874B14BA}">
      <dgm:prSet/>
      <dgm:spPr/>
      <dgm:t>
        <a:bodyPr/>
        <a:lstStyle/>
        <a:p>
          <a:endParaRPr lang="en-US"/>
        </a:p>
      </dgm:t>
    </dgm:pt>
    <dgm:pt modelId="{DF095DAE-B9A7-460D-91B4-26B372E83BC2}" type="sibTrans" cxnId="{1A988FAC-5FCD-463B-9D2F-2498874B14BA}">
      <dgm:prSet/>
      <dgm:spPr/>
      <dgm:t>
        <a:bodyPr/>
        <a:lstStyle/>
        <a:p>
          <a:endParaRPr lang="en-US"/>
        </a:p>
      </dgm:t>
    </dgm:pt>
    <dgm:pt modelId="{05B92636-DC2D-45A3-8C11-B48106591CB2}" type="pres">
      <dgm:prSet presAssocID="{E79D8B3F-DFE4-4DC1-8F65-548609C9D018}" presName="root" presStyleCnt="0">
        <dgm:presLayoutVars>
          <dgm:dir/>
          <dgm:resizeHandles val="exact"/>
        </dgm:presLayoutVars>
      </dgm:prSet>
      <dgm:spPr/>
    </dgm:pt>
    <dgm:pt modelId="{7F34035D-E6AB-4D47-81AF-9F8CA2B7C994}" type="pres">
      <dgm:prSet presAssocID="{CBE8814A-3128-474B-B7B9-13381D3EF8B9}" presName="compNode" presStyleCnt="0"/>
      <dgm:spPr/>
    </dgm:pt>
    <dgm:pt modelId="{294400F4-6966-4809-81BA-F83D228761A7}" type="pres">
      <dgm:prSet presAssocID="{CBE8814A-3128-474B-B7B9-13381D3EF8B9}" presName="bgRect" presStyleLbl="bgShp" presStyleIdx="0" presStyleCnt="2"/>
      <dgm:spPr/>
    </dgm:pt>
    <dgm:pt modelId="{35A94EB7-5839-43FB-A299-0923A9DCCB42}" type="pres">
      <dgm:prSet presAssocID="{CBE8814A-3128-474B-B7B9-13381D3EF8B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ove Letter"/>
        </a:ext>
      </dgm:extLst>
    </dgm:pt>
    <dgm:pt modelId="{CFE0CEAA-FFBB-48EF-98D2-567E25349807}" type="pres">
      <dgm:prSet presAssocID="{CBE8814A-3128-474B-B7B9-13381D3EF8B9}" presName="spaceRect" presStyleCnt="0"/>
      <dgm:spPr/>
    </dgm:pt>
    <dgm:pt modelId="{76BF29F1-B6C2-4B42-86FA-D86D61B0DE32}" type="pres">
      <dgm:prSet presAssocID="{CBE8814A-3128-474B-B7B9-13381D3EF8B9}" presName="parTx" presStyleLbl="revTx" presStyleIdx="0" presStyleCnt="2">
        <dgm:presLayoutVars>
          <dgm:chMax val="0"/>
          <dgm:chPref val="0"/>
        </dgm:presLayoutVars>
      </dgm:prSet>
      <dgm:spPr/>
    </dgm:pt>
    <dgm:pt modelId="{CDE91B8A-D883-48EC-96FA-8A5B791F4F66}" type="pres">
      <dgm:prSet presAssocID="{FE673180-BF59-4AA5-93E9-2892E6447354}" presName="sibTrans" presStyleCnt="0"/>
      <dgm:spPr/>
    </dgm:pt>
    <dgm:pt modelId="{27C76021-7D10-4E78-8851-87AC053986B0}" type="pres">
      <dgm:prSet presAssocID="{B54B7D40-A63F-4AE2-9F3F-55C2F91D1E70}" presName="compNode" presStyleCnt="0"/>
      <dgm:spPr/>
    </dgm:pt>
    <dgm:pt modelId="{1260FEDC-D89D-48CA-B548-383AD9788099}" type="pres">
      <dgm:prSet presAssocID="{B54B7D40-A63F-4AE2-9F3F-55C2F91D1E70}" presName="bgRect" presStyleLbl="bgShp" presStyleIdx="1" presStyleCnt="2"/>
      <dgm:spPr/>
    </dgm:pt>
    <dgm:pt modelId="{3EE6F264-D719-440D-AC59-E11DE1FF6073}" type="pres">
      <dgm:prSet presAssocID="{B54B7D40-A63F-4AE2-9F3F-55C2F91D1E7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pward trend"/>
        </a:ext>
      </dgm:extLst>
    </dgm:pt>
    <dgm:pt modelId="{D7EDDE18-E2AF-4F4D-AB2D-A4CB5251896F}" type="pres">
      <dgm:prSet presAssocID="{B54B7D40-A63F-4AE2-9F3F-55C2F91D1E70}" presName="spaceRect" presStyleCnt="0"/>
      <dgm:spPr/>
    </dgm:pt>
    <dgm:pt modelId="{2DFE2662-A37F-4827-8C88-E2AB3B1D205F}" type="pres">
      <dgm:prSet presAssocID="{B54B7D40-A63F-4AE2-9F3F-55C2F91D1E70}" presName="parTx" presStyleLbl="revTx" presStyleIdx="1" presStyleCnt="2">
        <dgm:presLayoutVars>
          <dgm:chMax val="0"/>
          <dgm:chPref val="0"/>
        </dgm:presLayoutVars>
      </dgm:prSet>
      <dgm:spPr/>
    </dgm:pt>
  </dgm:ptLst>
  <dgm:cxnLst>
    <dgm:cxn modelId="{BA653210-8456-48C6-A904-8338A032803D}" srcId="{E79D8B3F-DFE4-4DC1-8F65-548609C9D018}" destId="{CBE8814A-3128-474B-B7B9-13381D3EF8B9}" srcOrd="0" destOrd="0" parTransId="{82BE46A9-A0EA-4FC1-A6C5-CAA4A0F635FD}" sibTransId="{FE673180-BF59-4AA5-93E9-2892E6447354}"/>
    <dgm:cxn modelId="{B09EB097-EE98-4962-AA83-9638F19CCD5F}" type="presOf" srcId="{E79D8B3F-DFE4-4DC1-8F65-548609C9D018}" destId="{05B92636-DC2D-45A3-8C11-B48106591CB2}" srcOrd="0" destOrd="0" presId="urn:microsoft.com/office/officeart/2018/2/layout/IconVerticalSolidList"/>
    <dgm:cxn modelId="{1EE090A3-5B45-420E-A9A6-E580173F06E6}" type="presOf" srcId="{B54B7D40-A63F-4AE2-9F3F-55C2F91D1E70}" destId="{2DFE2662-A37F-4827-8C88-E2AB3B1D205F}" srcOrd="0" destOrd="0" presId="urn:microsoft.com/office/officeart/2018/2/layout/IconVerticalSolidList"/>
    <dgm:cxn modelId="{1A988FAC-5FCD-463B-9D2F-2498874B14BA}" srcId="{E79D8B3F-DFE4-4DC1-8F65-548609C9D018}" destId="{B54B7D40-A63F-4AE2-9F3F-55C2F91D1E70}" srcOrd="1" destOrd="0" parTransId="{1A651737-08FD-419B-87E3-2D65FABFA004}" sibTransId="{DF095DAE-B9A7-460D-91B4-26B372E83BC2}"/>
    <dgm:cxn modelId="{5681DCEB-1A4C-425E-AEBD-CC5D5BA894EE}" type="presOf" srcId="{CBE8814A-3128-474B-B7B9-13381D3EF8B9}" destId="{76BF29F1-B6C2-4B42-86FA-D86D61B0DE32}" srcOrd="0" destOrd="0" presId="urn:microsoft.com/office/officeart/2018/2/layout/IconVerticalSolidList"/>
    <dgm:cxn modelId="{2D327644-B649-492E-BA29-7D44AD10B4F0}" type="presParOf" srcId="{05B92636-DC2D-45A3-8C11-B48106591CB2}" destId="{7F34035D-E6AB-4D47-81AF-9F8CA2B7C994}" srcOrd="0" destOrd="0" presId="urn:microsoft.com/office/officeart/2018/2/layout/IconVerticalSolidList"/>
    <dgm:cxn modelId="{6998EF4A-09AC-44D8-A5DD-CC5FD958D878}" type="presParOf" srcId="{7F34035D-E6AB-4D47-81AF-9F8CA2B7C994}" destId="{294400F4-6966-4809-81BA-F83D228761A7}" srcOrd="0" destOrd="0" presId="urn:microsoft.com/office/officeart/2018/2/layout/IconVerticalSolidList"/>
    <dgm:cxn modelId="{BBF603D3-3BDF-4F6D-8913-B7C2D6970131}" type="presParOf" srcId="{7F34035D-E6AB-4D47-81AF-9F8CA2B7C994}" destId="{35A94EB7-5839-43FB-A299-0923A9DCCB42}" srcOrd="1" destOrd="0" presId="urn:microsoft.com/office/officeart/2018/2/layout/IconVerticalSolidList"/>
    <dgm:cxn modelId="{D9FF2285-E1A3-42E8-A3DA-08D8320FFBFA}" type="presParOf" srcId="{7F34035D-E6AB-4D47-81AF-9F8CA2B7C994}" destId="{CFE0CEAA-FFBB-48EF-98D2-567E25349807}" srcOrd="2" destOrd="0" presId="urn:microsoft.com/office/officeart/2018/2/layout/IconVerticalSolidList"/>
    <dgm:cxn modelId="{189C8F65-2F3E-4B5E-B398-FF96E617E56D}" type="presParOf" srcId="{7F34035D-E6AB-4D47-81AF-9F8CA2B7C994}" destId="{76BF29F1-B6C2-4B42-86FA-D86D61B0DE32}" srcOrd="3" destOrd="0" presId="urn:microsoft.com/office/officeart/2018/2/layout/IconVerticalSolidList"/>
    <dgm:cxn modelId="{8348445A-CCC1-40D6-A188-1177EA955344}" type="presParOf" srcId="{05B92636-DC2D-45A3-8C11-B48106591CB2}" destId="{CDE91B8A-D883-48EC-96FA-8A5B791F4F66}" srcOrd="1" destOrd="0" presId="urn:microsoft.com/office/officeart/2018/2/layout/IconVerticalSolidList"/>
    <dgm:cxn modelId="{CE91E8D2-097B-4285-BB94-AE534D1AE967}" type="presParOf" srcId="{05B92636-DC2D-45A3-8C11-B48106591CB2}" destId="{27C76021-7D10-4E78-8851-87AC053986B0}" srcOrd="2" destOrd="0" presId="urn:microsoft.com/office/officeart/2018/2/layout/IconVerticalSolidList"/>
    <dgm:cxn modelId="{D39F9145-FF63-47A7-96F1-3D4D762FB8BE}" type="presParOf" srcId="{27C76021-7D10-4E78-8851-87AC053986B0}" destId="{1260FEDC-D89D-48CA-B548-383AD9788099}" srcOrd="0" destOrd="0" presId="urn:microsoft.com/office/officeart/2018/2/layout/IconVerticalSolidList"/>
    <dgm:cxn modelId="{0F3F2EA2-F03B-4236-B626-F685941A82F0}" type="presParOf" srcId="{27C76021-7D10-4E78-8851-87AC053986B0}" destId="{3EE6F264-D719-440D-AC59-E11DE1FF6073}" srcOrd="1" destOrd="0" presId="urn:microsoft.com/office/officeart/2018/2/layout/IconVerticalSolidList"/>
    <dgm:cxn modelId="{5699D9D0-5E28-4E06-8831-14B6A8DCF86F}" type="presParOf" srcId="{27C76021-7D10-4E78-8851-87AC053986B0}" destId="{D7EDDE18-E2AF-4F4D-AB2D-A4CB5251896F}" srcOrd="2" destOrd="0" presId="urn:microsoft.com/office/officeart/2018/2/layout/IconVerticalSolidList"/>
    <dgm:cxn modelId="{86276E69-00E5-457D-9C91-C67D2B88C3E8}" type="presParOf" srcId="{27C76021-7D10-4E78-8851-87AC053986B0}" destId="{2DFE2662-A37F-4827-8C88-E2AB3B1D205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F8CD73-D6DD-4247-BCAB-05957F76408D}"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4A0FFC00-6E3E-4F1E-B4CE-E5301FB87CF6}">
      <dgm:prSet/>
      <dgm:spPr/>
      <dgm:t>
        <a:bodyPr/>
        <a:lstStyle/>
        <a:p>
          <a:r>
            <a:rPr lang="tr-TR" b="1"/>
            <a:t>Açılış (open)</a:t>
          </a:r>
          <a:r>
            <a:rPr lang="tr-TR"/>
            <a:t> : Seansın başlangıcında varlığın fiyatı.</a:t>
          </a:r>
          <a:endParaRPr lang="en-US"/>
        </a:p>
      </dgm:t>
    </dgm:pt>
    <dgm:pt modelId="{9C91CE0A-7E62-43A8-B853-7AD40EB8A078}" type="parTrans" cxnId="{5616DC1E-AD6D-4DA0-A868-0491FD4C0470}">
      <dgm:prSet/>
      <dgm:spPr/>
      <dgm:t>
        <a:bodyPr/>
        <a:lstStyle/>
        <a:p>
          <a:endParaRPr lang="en-US"/>
        </a:p>
      </dgm:t>
    </dgm:pt>
    <dgm:pt modelId="{9A6EC2D3-F38A-4D1D-A54C-4DC1F9F3EB39}" type="sibTrans" cxnId="{5616DC1E-AD6D-4DA0-A868-0491FD4C0470}">
      <dgm:prSet/>
      <dgm:spPr/>
      <dgm:t>
        <a:bodyPr/>
        <a:lstStyle/>
        <a:p>
          <a:endParaRPr lang="en-US"/>
        </a:p>
      </dgm:t>
    </dgm:pt>
    <dgm:pt modelId="{217B4949-E5B1-487B-B3EC-2FC30D1CF0DE}">
      <dgm:prSet/>
      <dgm:spPr/>
      <dgm:t>
        <a:bodyPr/>
        <a:lstStyle/>
        <a:p>
          <a:r>
            <a:rPr lang="tr-TR" b="1"/>
            <a:t>Kapanış (close) : </a:t>
          </a:r>
          <a:r>
            <a:rPr lang="tr-TR"/>
            <a:t>Seansın sonunda varlığın fiyatı.</a:t>
          </a:r>
          <a:endParaRPr lang="en-US"/>
        </a:p>
      </dgm:t>
    </dgm:pt>
    <dgm:pt modelId="{2D209971-047D-479D-BA29-CB5DE7363816}" type="parTrans" cxnId="{AA50B11E-1F4A-468D-95D7-5F4C0F2EA499}">
      <dgm:prSet/>
      <dgm:spPr/>
      <dgm:t>
        <a:bodyPr/>
        <a:lstStyle/>
        <a:p>
          <a:endParaRPr lang="en-US"/>
        </a:p>
      </dgm:t>
    </dgm:pt>
    <dgm:pt modelId="{A8AE9907-74E5-4E66-ACF9-4BB475C66F58}" type="sibTrans" cxnId="{AA50B11E-1F4A-468D-95D7-5F4C0F2EA499}">
      <dgm:prSet/>
      <dgm:spPr/>
      <dgm:t>
        <a:bodyPr/>
        <a:lstStyle/>
        <a:p>
          <a:endParaRPr lang="en-US"/>
        </a:p>
      </dgm:t>
    </dgm:pt>
    <dgm:pt modelId="{5CF274BA-F2F4-49AF-B395-5C81098F7A18}">
      <dgm:prSet/>
      <dgm:spPr/>
      <dgm:t>
        <a:bodyPr/>
        <a:lstStyle/>
        <a:p>
          <a:r>
            <a:rPr lang="tr-TR" b="1"/>
            <a:t>Yüksek (high) : </a:t>
          </a:r>
          <a:r>
            <a:rPr lang="tr-TR"/>
            <a:t>Seans sırasında varlığın ulaştığı en yüksek fiyat.</a:t>
          </a:r>
          <a:endParaRPr lang="en-US"/>
        </a:p>
      </dgm:t>
    </dgm:pt>
    <dgm:pt modelId="{4176359B-F61F-4853-BBDC-BB4EF9C6E9BB}" type="parTrans" cxnId="{0E455AF3-2F62-4A10-B55E-23B0A32D17EB}">
      <dgm:prSet/>
      <dgm:spPr/>
      <dgm:t>
        <a:bodyPr/>
        <a:lstStyle/>
        <a:p>
          <a:endParaRPr lang="en-US"/>
        </a:p>
      </dgm:t>
    </dgm:pt>
    <dgm:pt modelId="{B9D1E02C-8635-4934-A114-5DD0985776F8}" type="sibTrans" cxnId="{0E455AF3-2F62-4A10-B55E-23B0A32D17EB}">
      <dgm:prSet/>
      <dgm:spPr/>
      <dgm:t>
        <a:bodyPr/>
        <a:lstStyle/>
        <a:p>
          <a:endParaRPr lang="en-US"/>
        </a:p>
      </dgm:t>
    </dgm:pt>
    <dgm:pt modelId="{254CDCBF-E2E4-4AC9-8614-5C2C1F7D4477}">
      <dgm:prSet/>
      <dgm:spPr/>
      <dgm:t>
        <a:bodyPr/>
        <a:lstStyle/>
        <a:p>
          <a:r>
            <a:rPr lang="tr-TR" b="1"/>
            <a:t>Düşük (low) : </a:t>
          </a:r>
          <a:r>
            <a:rPr lang="tr-TR"/>
            <a:t>Seans sırasında varlığın ulaştığı en düşük fiyat.</a:t>
          </a:r>
          <a:endParaRPr lang="en-US"/>
        </a:p>
      </dgm:t>
    </dgm:pt>
    <dgm:pt modelId="{AB2121BE-80D9-45EA-876D-420BC8CE7A22}" type="parTrans" cxnId="{97132F8E-CE1D-496A-9B71-4E1570F1E015}">
      <dgm:prSet/>
      <dgm:spPr/>
      <dgm:t>
        <a:bodyPr/>
        <a:lstStyle/>
        <a:p>
          <a:endParaRPr lang="en-US"/>
        </a:p>
      </dgm:t>
    </dgm:pt>
    <dgm:pt modelId="{3CD01F6D-83E0-454F-B59A-7A6CAC559D53}" type="sibTrans" cxnId="{97132F8E-CE1D-496A-9B71-4E1570F1E015}">
      <dgm:prSet/>
      <dgm:spPr/>
      <dgm:t>
        <a:bodyPr/>
        <a:lstStyle/>
        <a:p>
          <a:endParaRPr lang="en-US"/>
        </a:p>
      </dgm:t>
    </dgm:pt>
    <dgm:pt modelId="{34A1C727-650A-44EC-8797-EC6CA9F5A21F}">
      <dgm:prSet/>
      <dgm:spPr/>
      <dgm:t>
        <a:bodyPr/>
        <a:lstStyle/>
        <a:p>
          <a:r>
            <a:rPr lang="tr-TR" b="1"/>
            <a:t>İşlem Hacimi (Volume) : </a:t>
          </a:r>
          <a:r>
            <a:rPr lang="tr-TR"/>
            <a:t>Belirli bir zaman diliminde işlem gören varlık miktarı.</a:t>
          </a:r>
          <a:endParaRPr lang="en-US"/>
        </a:p>
      </dgm:t>
    </dgm:pt>
    <dgm:pt modelId="{3926F5D4-B013-4149-B326-384C3A2E9DEF}" type="parTrans" cxnId="{12E6A82B-49EC-4492-978E-C01E9ACD2176}">
      <dgm:prSet/>
      <dgm:spPr/>
      <dgm:t>
        <a:bodyPr/>
        <a:lstStyle/>
        <a:p>
          <a:endParaRPr lang="en-US"/>
        </a:p>
      </dgm:t>
    </dgm:pt>
    <dgm:pt modelId="{D1B050AF-EA82-4702-8137-816959BA17DB}" type="sibTrans" cxnId="{12E6A82B-49EC-4492-978E-C01E9ACD2176}">
      <dgm:prSet/>
      <dgm:spPr/>
      <dgm:t>
        <a:bodyPr/>
        <a:lstStyle/>
        <a:p>
          <a:endParaRPr lang="en-US"/>
        </a:p>
      </dgm:t>
    </dgm:pt>
    <dgm:pt modelId="{5664C0C5-83EC-4B2E-948F-91DDB2FC17E4}" type="pres">
      <dgm:prSet presAssocID="{B5F8CD73-D6DD-4247-BCAB-05957F76408D}" presName="vert0" presStyleCnt="0">
        <dgm:presLayoutVars>
          <dgm:dir/>
          <dgm:animOne val="branch"/>
          <dgm:animLvl val="lvl"/>
        </dgm:presLayoutVars>
      </dgm:prSet>
      <dgm:spPr/>
    </dgm:pt>
    <dgm:pt modelId="{0FCEB63C-F069-4F0A-BF1C-D261D5AFFB16}" type="pres">
      <dgm:prSet presAssocID="{4A0FFC00-6E3E-4F1E-B4CE-E5301FB87CF6}" presName="thickLine" presStyleLbl="alignNode1" presStyleIdx="0" presStyleCnt="5"/>
      <dgm:spPr/>
    </dgm:pt>
    <dgm:pt modelId="{893FDB1C-50C5-4C48-98D7-FD101636D3AF}" type="pres">
      <dgm:prSet presAssocID="{4A0FFC00-6E3E-4F1E-B4CE-E5301FB87CF6}" presName="horz1" presStyleCnt="0"/>
      <dgm:spPr/>
    </dgm:pt>
    <dgm:pt modelId="{030DF190-2713-480E-8649-DBA63C45A091}" type="pres">
      <dgm:prSet presAssocID="{4A0FFC00-6E3E-4F1E-B4CE-E5301FB87CF6}" presName="tx1" presStyleLbl="revTx" presStyleIdx="0" presStyleCnt="5"/>
      <dgm:spPr/>
    </dgm:pt>
    <dgm:pt modelId="{4E80EE17-96C4-4364-B88D-4C6608197AE5}" type="pres">
      <dgm:prSet presAssocID="{4A0FFC00-6E3E-4F1E-B4CE-E5301FB87CF6}" presName="vert1" presStyleCnt="0"/>
      <dgm:spPr/>
    </dgm:pt>
    <dgm:pt modelId="{64B178C5-8219-4FF6-8012-53B480C64C64}" type="pres">
      <dgm:prSet presAssocID="{217B4949-E5B1-487B-B3EC-2FC30D1CF0DE}" presName="thickLine" presStyleLbl="alignNode1" presStyleIdx="1" presStyleCnt="5"/>
      <dgm:spPr/>
    </dgm:pt>
    <dgm:pt modelId="{349023D2-A3F3-482F-A89E-EE1CD526BF77}" type="pres">
      <dgm:prSet presAssocID="{217B4949-E5B1-487B-B3EC-2FC30D1CF0DE}" presName="horz1" presStyleCnt="0"/>
      <dgm:spPr/>
    </dgm:pt>
    <dgm:pt modelId="{06C1232A-AFB9-4965-930F-6FB35A6EE3DB}" type="pres">
      <dgm:prSet presAssocID="{217B4949-E5B1-487B-B3EC-2FC30D1CF0DE}" presName="tx1" presStyleLbl="revTx" presStyleIdx="1" presStyleCnt="5"/>
      <dgm:spPr/>
    </dgm:pt>
    <dgm:pt modelId="{D3EA3574-5E5E-4B2A-BE82-76058A0098D1}" type="pres">
      <dgm:prSet presAssocID="{217B4949-E5B1-487B-B3EC-2FC30D1CF0DE}" presName="vert1" presStyleCnt="0"/>
      <dgm:spPr/>
    </dgm:pt>
    <dgm:pt modelId="{F70171C0-8032-420C-9E22-0350B210559E}" type="pres">
      <dgm:prSet presAssocID="{5CF274BA-F2F4-49AF-B395-5C81098F7A18}" presName="thickLine" presStyleLbl="alignNode1" presStyleIdx="2" presStyleCnt="5"/>
      <dgm:spPr/>
    </dgm:pt>
    <dgm:pt modelId="{E7B1D63F-5BAE-4BFF-8526-2A973047C2C0}" type="pres">
      <dgm:prSet presAssocID="{5CF274BA-F2F4-49AF-B395-5C81098F7A18}" presName="horz1" presStyleCnt="0"/>
      <dgm:spPr/>
    </dgm:pt>
    <dgm:pt modelId="{BC457F55-9040-45DD-B03C-FBE90912F9E8}" type="pres">
      <dgm:prSet presAssocID="{5CF274BA-F2F4-49AF-B395-5C81098F7A18}" presName="tx1" presStyleLbl="revTx" presStyleIdx="2" presStyleCnt="5"/>
      <dgm:spPr/>
    </dgm:pt>
    <dgm:pt modelId="{3CBDE7B4-8209-4670-A11E-C62BB6B75EE5}" type="pres">
      <dgm:prSet presAssocID="{5CF274BA-F2F4-49AF-B395-5C81098F7A18}" presName="vert1" presStyleCnt="0"/>
      <dgm:spPr/>
    </dgm:pt>
    <dgm:pt modelId="{6D3FD32F-E6BF-41DB-BD28-E1CFC2AE83FB}" type="pres">
      <dgm:prSet presAssocID="{254CDCBF-E2E4-4AC9-8614-5C2C1F7D4477}" presName="thickLine" presStyleLbl="alignNode1" presStyleIdx="3" presStyleCnt="5"/>
      <dgm:spPr/>
    </dgm:pt>
    <dgm:pt modelId="{90B37767-878C-48F2-BA4E-445003D591B3}" type="pres">
      <dgm:prSet presAssocID="{254CDCBF-E2E4-4AC9-8614-5C2C1F7D4477}" presName="horz1" presStyleCnt="0"/>
      <dgm:spPr/>
    </dgm:pt>
    <dgm:pt modelId="{16C4DDEC-711C-40D5-A50A-BC8A4E793B65}" type="pres">
      <dgm:prSet presAssocID="{254CDCBF-E2E4-4AC9-8614-5C2C1F7D4477}" presName="tx1" presStyleLbl="revTx" presStyleIdx="3" presStyleCnt="5"/>
      <dgm:spPr/>
    </dgm:pt>
    <dgm:pt modelId="{8E30266B-EC13-4138-9D1B-C217FB46B078}" type="pres">
      <dgm:prSet presAssocID="{254CDCBF-E2E4-4AC9-8614-5C2C1F7D4477}" presName="vert1" presStyleCnt="0"/>
      <dgm:spPr/>
    </dgm:pt>
    <dgm:pt modelId="{808A6B28-57B5-46C7-8A3F-DAF31E466774}" type="pres">
      <dgm:prSet presAssocID="{34A1C727-650A-44EC-8797-EC6CA9F5A21F}" presName="thickLine" presStyleLbl="alignNode1" presStyleIdx="4" presStyleCnt="5"/>
      <dgm:spPr/>
    </dgm:pt>
    <dgm:pt modelId="{C0ADD357-4266-4E02-9E45-0B297059A4F4}" type="pres">
      <dgm:prSet presAssocID="{34A1C727-650A-44EC-8797-EC6CA9F5A21F}" presName="horz1" presStyleCnt="0"/>
      <dgm:spPr/>
    </dgm:pt>
    <dgm:pt modelId="{C1854A0B-30D5-48E6-8354-CCA98868B3C0}" type="pres">
      <dgm:prSet presAssocID="{34A1C727-650A-44EC-8797-EC6CA9F5A21F}" presName="tx1" presStyleLbl="revTx" presStyleIdx="4" presStyleCnt="5"/>
      <dgm:spPr/>
    </dgm:pt>
    <dgm:pt modelId="{EDFAEB30-37D7-4A95-B39E-406788FFF014}" type="pres">
      <dgm:prSet presAssocID="{34A1C727-650A-44EC-8797-EC6CA9F5A21F}" presName="vert1" presStyleCnt="0"/>
      <dgm:spPr/>
    </dgm:pt>
  </dgm:ptLst>
  <dgm:cxnLst>
    <dgm:cxn modelId="{0939AC15-439A-40EC-8674-7B5254466646}" type="presOf" srcId="{B5F8CD73-D6DD-4247-BCAB-05957F76408D}" destId="{5664C0C5-83EC-4B2E-948F-91DDB2FC17E4}" srcOrd="0" destOrd="0" presId="urn:microsoft.com/office/officeart/2008/layout/LinedList"/>
    <dgm:cxn modelId="{AA50B11E-1F4A-468D-95D7-5F4C0F2EA499}" srcId="{B5F8CD73-D6DD-4247-BCAB-05957F76408D}" destId="{217B4949-E5B1-487B-B3EC-2FC30D1CF0DE}" srcOrd="1" destOrd="0" parTransId="{2D209971-047D-479D-BA29-CB5DE7363816}" sibTransId="{A8AE9907-74E5-4E66-ACF9-4BB475C66F58}"/>
    <dgm:cxn modelId="{5616DC1E-AD6D-4DA0-A868-0491FD4C0470}" srcId="{B5F8CD73-D6DD-4247-BCAB-05957F76408D}" destId="{4A0FFC00-6E3E-4F1E-B4CE-E5301FB87CF6}" srcOrd="0" destOrd="0" parTransId="{9C91CE0A-7E62-43A8-B853-7AD40EB8A078}" sibTransId="{9A6EC2D3-F38A-4D1D-A54C-4DC1F9F3EB39}"/>
    <dgm:cxn modelId="{12E6A82B-49EC-4492-978E-C01E9ACD2176}" srcId="{B5F8CD73-D6DD-4247-BCAB-05957F76408D}" destId="{34A1C727-650A-44EC-8797-EC6CA9F5A21F}" srcOrd="4" destOrd="0" parTransId="{3926F5D4-B013-4149-B326-384C3A2E9DEF}" sibTransId="{D1B050AF-EA82-4702-8137-816959BA17DB}"/>
    <dgm:cxn modelId="{448B1C71-FBD5-4469-8C89-DD79988E2946}" type="presOf" srcId="{4A0FFC00-6E3E-4F1E-B4CE-E5301FB87CF6}" destId="{030DF190-2713-480E-8649-DBA63C45A091}" srcOrd="0" destOrd="0" presId="urn:microsoft.com/office/officeart/2008/layout/LinedList"/>
    <dgm:cxn modelId="{C2A10582-C694-4A85-8ECF-98250EADE283}" type="presOf" srcId="{34A1C727-650A-44EC-8797-EC6CA9F5A21F}" destId="{C1854A0B-30D5-48E6-8354-CCA98868B3C0}" srcOrd="0" destOrd="0" presId="urn:microsoft.com/office/officeart/2008/layout/LinedList"/>
    <dgm:cxn modelId="{97132F8E-CE1D-496A-9B71-4E1570F1E015}" srcId="{B5F8CD73-D6DD-4247-BCAB-05957F76408D}" destId="{254CDCBF-E2E4-4AC9-8614-5C2C1F7D4477}" srcOrd="3" destOrd="0" parTransId="{AB2121BE-80D9-45EA-876D-420BC8CE7A22}" sibTransId="{3CD01F6D-83E0-454F-B59A-7A6CAC559D53}"/>
    <dgm:cxn modelId="{8CCE6C91-02A7-4FA0-AB3A-FB26AB04A5D4}" type="presOf" srcId="{5CF274BA-F2F4-49AF-B395-5C81098F7A18}" destId="{BC457F55-9040-45DD-B03C-FBE90912F9E8}" srcOrd="0" destOrd="0" presId="urn:microsoft.com/office/officeart/2008/layout/LinedList"/>
    <dgm:cxn modelId="{8E4F54C5-410F-4BBE-BACE-21A7D99952EF}" type="presOf" srcId="{217B4949-E5B1-487B-B3EC-2FC30D1CF0DE}" destId="{06C1232A-AFB9-4965-930F-6FB35A6EE3DB}" srcOrd="0" destOrd="0" presId="urn:microsoft.com/office/officeart/2008/layout/LinedList"/>
    <dgm:cxn modelId="{5DF27EEB-D847-4544-85FB-7D4B670D8760}" type="presOf" srcId="{254CDCBF-E2E4-4AC9-8614-5C2C1F7D4477}" destId="{16C4DDEC-711C-40D5-A50A-BC8A4E793B65}" srcOrd="0" destOrd="0" presId="urn:microsoft.com/office/officeart/2008/layout/LinedList"/>
    <dgm:cxn modelId="{0E455AF3-2F62-4A10-B55E-23B0A32D17EB}" srcId="{B5F8CD73-D6DD-4247-BCAB-05957F76408D}" destId="{5CF274BA-F2F4-49AF-B395-5C81098F7A18}" srcOrd="2" destOrd="0" parTransId="{4176359B-F61F-4853-BBDC-BB4EF9C6E9BB}" sibTransId="{B9D1E02C-8635-4934-A114-5DD0985776F8}"/>
    <dgm:cxn modelId="{CE4210D5-122F-4DEB-A663-3818C0B52D2A}" type="presParOf" srcId="{5664C0C5-83EC-4B2E-948F-91DDB2FC17E4}" destId="{0FCEB63C-F069-4F0A-BF1C-D261D5AFFB16}" srcOrd="0" destOrd="0" presId="urn:microsoft.com/office/officeart/2008/layout/LinedList"/>
    <dgm:cxn modelId="{F3FD9316-06DD-45B6-AF46-22ABEA10FCCD}" type="presParOf" srcId="{5664C0C5-83EC-4B2E-948F-91DDB2FC17E4}" destId="{893FDB1C-50C5-4C48-98D7-FD101636D3AF}" srcOrd="1" destOrd="0" presId="urn:microsoft.com/office/officeart/2008/layout/LinedList"/>
    <dgm:cxn modelId="{F7EEEB9A-AD85-44F8-9689-7492A0C61577}" type="presParOf" srcId="{893FDB1C-50C5-4C48-98D7-FD101636D3AF}" destId="{030DF190-2713-480E-8649-DBA63C45A091}" srcOrd="0" destOrd="0" presId="urn:microsoft.com/office/officeart/2008/layout/LinedList"/>
    <dgm:cxn modelId="{8B587534-703B-4CB8-B947-A42987D874AC}" type="presParOf" srcId="{893FDB1C-50C5-4C48-98D7-FD101636D3AF}" destId="{4E80EE17-96C4-4364-B88D-4C6608197AE5}" srcOrd="1" destOrd="0" presId="urn:microsoft.com/office/officeart/2008/layout/LinedList"/>
    <dgm:cxn modelId="{AF3B82BB-B0E7-4E3D-834B-D3FB6A996D46}" type="presParOf" srcId="{5664C0C5-83EC-4B2E-948F-91DDB2FC17E4}" destId="{64B178C5-8219-4FF6-8012-53B480C64C64}" srcOrd="2" destOrd="0" presId="urn:microsoft.com/office/officeart/2008/layout/LinedList"/>
    <dgm:cxn modelId="{6CC03B30-EC7E-4C69-9672-73BE5FB21AF8}" type="presParOf" srcId="{5664C0C5-83EC-4B2E-948F-91DDB2FC17E4}" destId="{349023D2-A3F3-482F-A89E-EE1CD526BF77}" srcOrd="3" destOrd="0" presId="urn:microsoft.com/office/officeart/2008/layout/LinedList"/>
    <dgm:cxn modelId="{404DF350-616B-4755-8A08-FDF0C376A66D}" type="presParOf" srcId="{349023D2-A3F3-482F-A89E-EE1CD526BF77}" destId="{06C1232A-AFB9-4965-930F-6FB35A6EE3DB}" srcOrd="0" destOrd="0" presId="urn:microsoft.com/office/officeart/2008/layout/LinedList"/>
    <dgm:cxn modelId="{D83E99F0-7662-4EDD-8E0F-2ADFD4F30926}" type="presParOf" srcId="{349023D2-A3F3-482F-A89E-EE1CD526BF77}" destId="{D3EA3574-5E5E-4B2A-BE82-76058A0098D1}" srcOrd="1" destOrd="0" presId="urn:microsoft.com/office/officeart/2008/layout/LinedList"/>
    <dgm:cxn modelId="{A630680D-3607-4413-893C-6CFE10CA7EF4}" type="presParOf" srcId="{5664C0C5-83EC-4B2E-948F-91DDB2FC17E4}" destId="{F70171C0-8032-420C-9E22-0350B210559E}" srcOrd="4" destOrd="0" presId="urn:microsoft.com/office/officeart/2008/layout/LinedList"/>
    <dgm:cxn modelId="{B41C9C61-24BA-4B7C-970E-603FB64AE690}" type="presParOf" srcId="{5664C0C5-83EC-4B2E-948F-91DDB2FC17E4}" destId="{E7B1D63F-5BAE-4BFF-8526-2A973047C2C0}" srcOrd="5" destOrd="0" presId="urn:microsoft.com/office/officeart/2008/layout/LinedList"/>
    <dgm:cxn modelId="{D7A8D8E6-4F4E-40E3-8052-E090588EFECF}" type="presParOf" srcId="{E7B1D63F-5BAE-4BFF-8526-2A973047C2C0}" destId="{BC457F55-9040-45DD-B03C-FBE90912F9E8}" srcOrd="0" destOrd="0" presId="urn:microsoft.com/office/officeart/2008/layout/LinedList"/>
    <dgm:cxn modelId="{488D4E10-CB2E-4ACB-98F5-266DD91CC0DF}" type="presParOf" srcId="{E7B1D63F-5BAE-4BFF-8526-2A973047C2C0}" destId="{3CBDE7B4-8209-4670-A11E-C62BB6B75EE5}" srcOrd="1" destOrd="0" presId="urn:microsoft.com/office/officeart/2008/layout/LinedList"/>
    <dgm:cxn modelId="{E5A67855-3FA1-4533-BFD4-72A67F414556}" type="presParOf" srcId="{5664C0C5-83EC-4B2E-948F-91DDB2FC17E4}" destId="{6D3FD32F-E6BF-41DB-BD28-E1CFC2AE83FB}" srcOrd="6" destOrd="0" presId="urn:microsoft.com/office/officeart/2008/layout/LinedList"/>
    <dgm:cxn modelId="{F7D649B8-7F94-4B4B-9757-A980DD9A7985}" type="presParOf" srcId="{5664C0C5-83EC-4B2E-948F-91DDB2FC17E4}" destId="{90B37767-878C-48F2-BA4E-445003D591B3}" srcOrd="7" destOrd="0" presId="urn:microsoft.com/office/officeart/2008/layout/LinedList"/>
    <dgm:cxn modelId="{0D53522E-95B3-4B81-8195-82A2A7BB49F8}" type="presParOf" srcId="{90B37767-878C-48F2-BA4E-445003D591B3}" destId="{16C4DDEC-711C-40D5-A50A-BC8A4E793B65}" srcOrd="0" destOrd="0" presId="urn:microsoft.com/office/officeart/2008/layout/LinedList"/>
    <dgm:cxn modelId="{CB44CA40-88CA-42DF-9428-3BB90825E024}" type="presParOf" srcId="{90B37767-878C-48F2-BA4E-445003D591B3}" destId="{8E30266B-EC13-4138-9D1B-C217FB46B078}" srcOrd="1" destOrd="0" presId="urn:microsoft.com/office/officeart/2008/layout/LinedList"/>
    <dgm:cxn modelId="{09B7D10B-BB68-4E98-826E-9BE1C3E81DF3}" type="presParOf" srcId="{5664C0C5-83EC-4B2E-948F-91DDB2FC17E4}" destId="{808A6B28-57B5-46C7-8A3F-DAF31E466774}" srcOrd="8" destOrd="0" presId="urn:microsoft.com/office/officeart/2008/layout/LinedList"/>
    <dgm:cxn modelId="{BB5C07E3-EC19-41BD-B087-31FABE3B624A}" type="presParOf" srcId="{5664C0C5-83EC-4B2E-948F-91DDB2FC17E4}" destId="{C0ADD357-4266-4E02-9E45-0B297059A4F4}" srcOrd="9" destOrd="0" presId="urn:microsoft.com/office/officeart/2008/layout/LinedList"/>
    <dgm:cxn modelId="{C5BDD51C-BEA7-463F-B027-E384BB5E433C}" type="presParOf" srcId="{C0ADD357-4266-4E02-9E45-0B297059A4F4}" destId="{C1854A0B-30D5-48E6-8354-CCA98868B3C0}" srcOrd="0" destOrd="0" presId="urn:microsoft.com/office/officeart/2008/layout/LinedList"/>
    <dgm:cxn modelId="{824F89A0-8737-4588-A7BA-25D9659FF39D}" type="presParOf" srcId="{C0ADD357-4266-4E02-9E45-0B297059A4F4}" destId="{EDFAEB30-37D7-4A95-B39E-406788FFF01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D26F51-1C7C-48E5-B640-7C908A953D9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2EFFE17-05C6-4C15-954B-E1122B8D6794}">
      <dgm:prSet/>
      <dgm:spPr/>
      <dgm:t>
        <a:bodyPr/>
        <a:lstStyle/>
        <a:p>
          <a:r>
            <a:rPr lang="tr-TR" dirty="0"/>
            <a:t>Uzun vadeli yatırım kararları için kullanılır ve şirketin içsel değerine odaklanır.</a:t>
          </a:r>
          <a:endParaRPr lang="en-US" dirty="0"/>
        </a:p>
      </dgm:t>
    </dgm:pt>
    <dgm:pt modelId="{88AE3C8E-7A97-4BDE-B311-6D11D115C62C}" type="parTrans" cxnId="{0C018985-77E9-467D-8A71-6723716D8C71}">
      <dgm:prSet/>
      <dgm:spPr/>
      <dgm:t>
        <a:bodyPr/>
        <a:lstStyle/>
        <a:p>
          <a:endParaRPr lang="en-US"/>
        </a:p>
      </dgm:t>
    </dgm:pt>
    <dgm:pt modelId="{042CE929-55BC-496A-9D1D-DC4D96D0C3F0}" type="sibTrans" cxnId="{0C018985-77E9-467D-8A71-6723716D8C71}">
      <dgm:prSet/>
      <dgm:spPr/>
      <dgm:t>
        <a:bodyPr/>
        <a:lstStyle/>
        <a:p>
          <a:endParaRPr lang="en-US"/>
        </a:p>
      </dgm:t>
    </dgm:pt>
    <dgm:pt modelId="{80952791-E8A3-4214-B724-55D0045A3140}">
      <dgm:prSet/>
      <dgm:spPr/>
      <dgm:t>
        <a:bodyPr/>
        <a:lstStyle/>
        <a:p>
          <a:r>
            <a:rPr lang="tr-TR" dirty="0"/>
            <a:t>Şirketin gerçek değerini ve gelecekteki büyüme potansiyelini anlamaya yardımcı olur.</a:t>
          </a:r>
          <a:endParaRPr lang="en-US" dirty="0"/>
        </a:p>
      </dgm:t>
    </dgm:pt>
    <dgm:pt modelId="{030D4474-B4CC-4E69-BD55-F6F85A50EDCC}" type="parTrans" cxnId="{AAEC4188-A308-4197-A421-EFC87F140F16}">
      <dgm:prSet/>
      <dgm:spPr/>
      <dgm:t>
        <a:bodyPr/>
        <a:lstStyle/>
        <a:p>
          <a:endParaRPr lang="en-US"/>
        </a:p>
      </dgm:t>
    </dgm:pt>
    <dgm:pt modelId="{BFAD15AB-0DA1-4FAB-9B0C-39022096540E}" type="sibTrans" cxnId="{AAEC4188-A308-4197-A421-EFC87F140F16}">
      <dgm:prSet/>
      <dgm:spPr/>
      <dgm:t>
        <a:bodyPr/>
        <a:lstStyle/>
        <a:p>
          <a:endParaRPr lang="en-US"/>
        </a:p>
      </dgm:t>
    </dgm:pt>
    <dgm:pt modelId="{80A22D0B-FCF1-4F49-812F-C6B308BD12A7}" type="pres">
      <dgm:prSet presAssocID="{05D26F51-1C7C-48E5-B640-7C908A953D93}" presName="root" presStyleCnt="0">
        <dgm:presLayoutVars>
          <dgm:dir/>
          <dgm:resizeHandles val="exact"/>
        </dgm:presLayoutVars>
      </dgm:prSet>
      <dgm:spPr/>
    </dgm:pt>
    <dgm:pt modelId="{268AF816-A57E-4D6A-84B0-FEDDC0E29EA3}" type="pres">
      <dgm:prSet presAssocID="{D2EFFE17-05C6-4C15-954B-E1122B8D6794}" presName="compNode" presStyleCnt="0"/>
      <dgm:spPr/>
    </dgm:pt>
    <dgm:pt modelId="{224A81F9-8373-484C-A6FD-39459FDA6E2A}" type="pres">
      <dgm:prSet presAssocID="{D2EFFE17-05C6-4C15-954B-E1122B8D6794}" presName="bgRect" presStyleLbl="bgShp" presStyleIdx="0" presStyleCnt="2"/>
      <dgm:spPr/>
    </dgm:pt>
    <dgm:pt modelId="{09990A38-43CA-4B0B-9206-5BEDB1A8ABC2}" type="pres">
      <dgm:prSet presAssocID="{D2EFFE17-05C6-4C15-954B-E1122B8D679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5B4C41A-0779-4476-A5A1-E2B9436755DE}" type="pres">
      <dgm:prSet presAssocID="{D2EFFE17-05C6-4C15-954B-E1122B8D6794}" presName="spaceRect" presStyleCnt="0"/>
      <dgm:spPr/>
    </dgm:pt>
    <dgm:pt modelId="{E1CE0AF5-1EF3-463F-A7F8-1C3CF825E3AF}" type="pres">
      <dgm:prSet presAssocID="{D2EFFE17-05C6-4C15-954B-E1122B8D6794}" presName="parTx" presStyleLbl="revTx" presStyleIdx="0" presStyleCnt="2">
        <dgm:presLayoutVars>
          <dgm:chMax val="0"/>
          <dgm:chPref val="0"/>
        </dgm:presLayoutVars>
      </dgm:prSet>
      <dgm:spPr/>
    </dgm:pt>
    <dgm:pt modelId="{7F56E901-C9D1-4038-B3D7-C3ECFC7B7AE4}" type="pres">
      <dgm:prSet presAssocID="{042CE929-55BC-496A-9D1D-DC4D96D0C3F0}" presName="sibTrans" presStyleCnt="0"/>
      <dgm:spPr/>
    </dgm:pt>
    <dgm:pt modelId="{55BFC579-EAC0-45A9-88A2-599814B9FE15}" type="pres">
      <dgm:prSet presAssocID="{80952791-E8A3-4214-B724-55D0045A3140}" presName="compNode" presStyleCnt="0"/>
      <dgm:spPr/>
    </dgm:pt>
    <dgm:pt modelId="{10FAA366-0847-4076-9DF7-1A0DC41CF1C0}" type="pres">
      <dgm:prSet presAssocID="{80952791-E8A3-4214-B724-55D0045A3140}" presName="bgRect" presStyleLbl="bgShp" presStyleIdx="1" presStyleCnt="2"/>
      <dgm:spPr/>
    </dgm:pt>
    <dgm:pt modelId="{6D07EA9E-8F37-459A-8A96-52BE171703F8}" type="pres">
      <dgm:prSet presAssocID="{80952791-E8A3-4214-B724-55D0045A314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72CD2674-A503-4E1F-8B3B-A2D62D3F9DCC}" type="pres">
      <dgm:prSet presAssocID="{80952791-E8A3-4214-B724-55D0045A3140}" presName="spaceRect" presStyleCnt="0"/>
      <dgm:spPr/>
    </dgm:pt>
    <dgm:pt modelId="{656F6838-C935-46CB-9421-471B139F440F}" type="pres">
      <dgm:prSet presAssocID="{80952791-E8A3-4214-B724-55D0045A3140}" presName="parTx" presStyleLbl="revTx" presStyleIdx="1" presStyleCnt="2">
        <dgm:presLayoutVars>
          <dgm:chMax val="0"/>
          <dgm:chPref val="0"/>
        </dgm:presLayoutVars>
      </dgm:prSet>
      <dgm:spPr/>
    </dgm:pt>
  </dgm:ptLst>
  <dgm:cxnLst>
    <dgm:cxn modelId="{4689A61A-3E41-4DF8-A1BE-D625EB33C943}" type="presOf" srcId="{05D26F51-1C7C-48E5-B640-7C908A953D93}" destId="{80A22D0B-FCF1-4F49-812F-C6B308BD12A7}" srcOrd="0" destOrd="0" presId="urn:microsoft.com/office/officeart/2018/2/layout/IconVerticalSolidList"/>
    <dgm:cxn modelId="{6E5A9C47-18B7-42E4-B76E-C260D44B0C14}" type="presOf" srcId="{D2EFFE17-05C6-4C15-954B-E1122B8D6794}" destId="{E1CE0AF5-1EF3-463F-A7F8-1C3CF825E3AF}" srcOrd="0" destOrd="0" presId="urn:microsoft.com/office/officeart/2018/2/layout/IconVerticalSolidList"/>
    <dgm:cxn modelId="{0C018985-77E9-467D-8A71-6723716D8C71}" srcId="{05D26F51-1C7C-48E5-B640-7C908A953D93}" destId="{D2EFFE17-05C6-4C15-954B-E1122B8D6794}" srcOrd="0" destOrd="0" parTransId="{88AE3C8E-7A97-4BDE-B311-6D11D115C62C}" sibTransId="{042CE929-55BC-496A-9D1D-DC4D96D0C3F0}"/>
    <dgm:cxn modelId="{AAEC4188-A308-4197-A421-EFC87F140F16}" srcId="{05D26F51-1C7C-48E5-B640-7C908A953D93}" destId="{80952791-E8A3-4214-B724-55D0045A3140}" srcOrd="1" destOrd="0" parTransId="{030D4474-B4CC-4E69-BD55-F6F85A50EDCC}" sibTransId="{BFAD15AB-0DA1-4FAB-9B0C-39022096540E}"/>
    <dgm:cxn modelId="{B4EC80F7-D0AD-4738-BEA3-FD355C1AD3B0}" type="presOf" srcId="{80952791-E8A3-4214-B724-55D0045A3140}" destId="{656F6838-C935-46CB-9421-471B139F440F}" srcOrd="0" destOrd="0" presId="urn:microsoft.com/office/officeart/2018/2/layout/IconVerticalSolidList"/>
    <dgm:cxn modelId="{231E0811-AA87-42D4-98DE-57A3B5C4E9DE}" type="presParOf" srcId="{80A22D0B-FCF1-4F49-812F-C6B308BD12A7}" destId="{268AF816-A57E-4D6A-84B0-FEDDC0E29EA3}" srcOrd="0" destOrd="0" presId="urn:microsoft.com/office/officeart/2018/2/layout/IconVerticalSolidList"/>
    <dgm:cxn modelId="{C7CB1023-D47D-471B-9102-90333726B70F}" type="presParOf" srcId="{268AF816-A57E-4D6A-84B0-FEDDC0E29EA3}" destId="{224A81F9-8373-484C-A6FD-39459FDA6E2A}" srcOrd="0" destOrd="0" presId="urn:microsoft.com/office/officeart/2018/2/layout/IconVerticalSolidList"/>
    <dgm:cxn modelId="{8D8C0FE0-B796-4630-B0E3-5D1E24C05A51}" type="presParOf" srcId="{268AF816-A57E-4D6A-84B0-FEDDC0E29EA3}" destId="{09990A38-43CA-4B0B-9206-5BEDB1A8ABC2}" srcOrd="1" destOrd="0" presId="urn:microsoft.com/office/officeart/2018/2/layout/IconVerticalSolidList"/>
    <dgm:cxn modelId="{C272D4BC-5536-4D4D-AA15-B0E3AC43B53D}" type="presParOf" srcId="{268AF816-A57E-4D6A-84B0-FEDDC0E29EA3}" destId="{35B4C41A-0779-4476-A5A1-E2B9436755DE}" srcOrd="2" destOrd="0" presId="urn:microsoft.com/office/officeart/2018/2/layout/IconVerticalSolidList"/>
    <dgm:cxn modelId="{98EF7A07-227A-4E21-B265-7F9F93BFC1EF}" type="presParOf" srcId="{268AF816-A57E-4D6A-84B0-FEDDC0E29EA3}" destId="{E1CE0AF5-1EF3-463F-A7F8-1C3CF825E3AF}" srcOrd="3" destOrd="0" presId="urn:microsoft.com/office/officeart/2018/2/layout/IconVerticalSolidList"/>
    <dgm:cxn modelId="{CA79CC81-A12F-49BC-92C5-7321F202B139}" type="presParOf" srcId="{80A22D0B-FCF1-4F49-812F-C6B308BD12A7}" destId="{7F56E901-C9D1-4038-B3D7-C3ECFC7B7AE4}" srcOrd="1" destOrd="0" presId="urn:microsoft.com/office/officeart/2018/2/layout/IconVerticalSolidList"/>
    <dgm:cxn modelId="{E87341A1-730E-43F8-A3C5-D7A1DAAB12E2}" type="presParOf" srcId="{80A22D0B-FCF1-4F49-812F-C6B308BD12A7}" destId="{55BFC579-EAC0-45A9-88A2-599814B9FE15}" srcOrd="2" destOrd="0" presId="urn:microsoft.com/office/officeart/2018/2/layout/IconVerticalSolidList"/>
    <dgm:cxn modelId="{6B0F1BA2-7640-4748-A283-7BBAC2EA9FA9}" type="presParOf" srcId="{55BFC579-EAC0-45A9-88A2-599814B9FE15}" destId="{10FAA366-0847-4076-9DF7-1A0DC41CF1C0}" srcOrd="0" destOrd="0" presId="urn:microsoft.com/office/officeart/2018/2/layout/IconVerticalSolidList"/>
    <dgm:cxn modelId="{B3AA44B8-E3EA-495C-9AD8-B15819D1C032}" type="presParOf" srcId="{55BFC579-EAC0-45A9-88A2-599814B9FE15}" destId="{6D07EA9E-8F37-459A-8A96-52BE171703F8}" srcOrd="1" destOrd="0" presId="urn:microsoft.com/office/officeart/2018/2/layout/IconVerticalSolidList"/>
    <dgm:cxn modelId="{D43D3518-75DE-4B45-8F7F-90C7001165D7}" type="presParOf" srcId="{55BFC579-EAC0-45A9-88A2-599814B9FE15}" destId="{72CD2674-A503-4E1F-8B3B-A2D62D3F9DCC}" srcOrd="2" destOrd="0" presId="urn:microsoft.com/office/officeart/2018/2/layout/IconVerticalSolidList"/>
    <dgm:cxn modelId="{AA3D934D-70CB-4A49-B977-7832DF4CC8DE}" type="presParOf" srcId="{55BFC579-EAC0-45A9-88A2-599814B9FE15}" destId="{656F6838-C935-46CB-9421-471B139F440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80DE273-1DD6-4F9F-A4E2-B02D664968C4}"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3C488008-6B5F-4381-A756-6DFB8410A99F}">
      <dgm:prSet/>
      <dgm:spPr/>
      <dgm:t>
        <a:bodyPr/>
        <a:lstStyle/>
        <a:p>
          <a:r>
            <a:rPr lang="tr-TR" b="1" dirty="0"/>
            <a:t>LSTM (Long Short-Term Memory)</a:t>
          </a:r>
          <a:endParaRPr lang="en-US" dirty="0"/>
        </a:p>
      </dgm:t>
    </dgm:pt>
    <dgm:pt modelId="{F79A9355-FE05-46F7-82B5-44A92E936D45}" type="parTrans" cxnId="{EF6A45AB-D304-492A-9576-F615E79B8563}">
      <dgm:prSet/>
      <dgm:spPr/>
      <dgm:t>
        <a:bodyPr/>
        <a:lstStyle/>
        <a:p>
          <a:endParaRPr lang="en-US"/>
        </a:p>
      </dgm:t>
    </dgm:pt>
    <dgm:pt modelId="{DA064D06-DAFF-45F0-9FEC-51DC1A01253C}" type="sibTrans" cxnId="{EF6A45AB-D304-492A-9576-F615E79B8563}">
      <dgm:prSet/>
      <dgm:spPr/>
      <dgm:t>
        <a:bodyPr/>
        <a:lstStyle/>
        <a:p>
          <a:endParaRPr lang="en-US"/>
        </a:p>
      </dgm:t>
    </dgm:pt>
    <dgm:pt modelId="{276B0F8B-287B-46AB-98E2-CEC0C70A1C98}">
      <dgm:prSet/>
      <dgm:spPr/>
      <dgm:t>
        <a:bodyPr/>
        <a:lstStyle/>
        <a:p>
          <a:r>
            <a:rPr lang="tr-TR" b="1" dirty="0"/>
            <a:t>Gated Recurrent Unit (GRU)</a:t>
          </a:r>
          <a:endParaRPr lang="en-US" b="1" dirty="0"/>
        </a:p>
      </dgm:t>
    </dgm:pt>
    <dgm:pt modelId="{EC6650CF-30CB-4ED4-8B94-564E95A0379D}" type="parTrans" cxnId="{8DA9B569-6C6D-47E2-BDB5-0E5C38425430}">
      <dgm:prSet/>
      <dgm:spPr/>
      <dgm:t>
        <a:bodyPr/>
        <a:lstStyle/>
        <a:p>
          <a:endParaRPr lang="en-US"/>
        </a:p>
      </dgm:t>
    </dgm:pt>
    <dgm:pt modelId="{E7FC0573-CF45-4F77-8DD5-85B381D6B4F7}" type="sibTrans" cxnId="{8DA9B569-6C6D-47E2-BDB5-0E5C38425430}">
      <dgm:prSet/>
      <dgm:spPr/>
      <dgm:t>
        <a:bodyPr/>
        <a:lstStyle/>
        <a:p>
          <a:endParaRPr lang="en-US"/>
        </a:p>
      </dgm:t>
    </dgm:pt>
    <dgm:pt modelId="{D92F5F7C-786D-4D9C-AB18-BCA0739CB84E}">
      <dgm:prSet/>
      <dgm:spPr/>
      <dgm:t>
        <a:bodyPr/>
        <a:lstStyle/>
        <a:p>
          <a:r>
            <a:rPr lang="tr-TR" b="1" dirty="0"/>
            <a:t>Transformer Modelleri</a:t>
          </a:r>
          <a:endParaRPr lang="en-US" dirty="0"/>
        </a:p>
      </dgm:t>
    </dgm:pt>
    <dgm:pt modelId="{CE47F1C0-9349-44CA-8A9C-EC1E28DE469C}" type="parTrans" cxnId="{1AD3CECA-2DCD-4F4E-B3E3-F7111FAF3CBC}">
      <dgm:prSet/>
      <dgm:spPr/>
      <dgm:t>
        <a:bodyPr/>
        <a:lstStyle/>
        <a:p>
          <a:endParaRPr lang="en-US"/>
        </a:p>
      </dgm:t>
    </dgm:pt>
    <dgm:pt modelId="{409B120B-DE60-4CC5-A489-7DC48030D166}" type="sibTrans" cxnId="{1AD3CECA-2DCD-4F4E-B3E3-F7111FAF3CBC}">
      <dgm:prSet/>
      <dgm:spPr/>
      <dgm:t>
        <a:bodyPr/>
        <a:lstStyle/>
        <a:p>
          <a:endParaRPr lang="en-US"/>
        </a:p>
      </dgm:t>
    </dgm:pt>
    <dgm:pt modelId="{ACDD1F8E-0C99-4ADF-BCC0-CCE39813AB0F}">
      <dgm:prSet/>
      <dgm:spPr/>
      <dgm:t>
        <a:bodyPr/>
        <a:lstStyle/>
        <a:p>
          <a:r>
            <a:rPr lang="tr-TR" b="1" i="0" dirty="0"/>
            <a:t>Rastgele Ormanlar (Random Forests)</a:t>
          </a:r>
          <a:endParaRPr lang="en-US" b="1" i="0" dirty="0"/>
        </a:p>
      </dgm:t>
    </dgm:pt>
    <dgm:pt modelId="{241C671B-87C8-442E-A5BF-F0C03134A836}" type="parTrans" cxnId="{40D33041-DDC6-4CF2-841A-4FCF4E68E4AD}">
      <dgm:prSet/>
      <dgm:spPr/>
      <dgm:t>
        <a:bodyPr/>
        <a:lstStyle/>
        <a:p>
          <a:endParaRPr lang="en-US"/>
        </a:p>
      </dgm:t>
    </dgm:pt>
    <dgm:pt modelId="{ED8B5306-66C8-4F57-8064-8B484873A86C}" type="sibTrans" cxnId="{40D33041-DDC6-4CF2-841A-4FCF4E68E4AD}">
      <dgm:prSet/>
      <dgm:spPr/>
      <dgm:t>
        <a:bodyPr/>
        <a:lstStyle/>
        <a:p>
          <a:endParaRPr lang="en-US"/>
        </a:p>
      </dgm:t>
    </dgm:pt>
    <dgm:pt modelId="{A89D79CF-151C-44AB-B12D-6E9E65FE436C}">
      <dgm:prSet/>
      <dgm:spPr/>
      <dgm:t>
        <a:bodyPr/>
        <a:lstStyle/>
        <a:p>
          <a:r>
            <a:rPr lang="tr-TR" b="1" dirty="0"/>
            <a:t>Destek Vektör Makineleri (SVM)</a:t>
          </a:r>
        </a:p>
      </dgm:t>
    </dgm:pt>
    <dgm:pt modelId="{C1B07280-8F96-4809-852A-164DBC8D27E4}" type="parTrans" cxnId="{F85A9B24-6DFB-46F4-936C-54F0EC91FE12}">
      <dgm:prSet/>
      <dgm:spPr/>
      <dgm:t>
        <a:bodyPr/>
        <a:lstStyle/>
        <a:p>
          <a:endParaRPr lang="en-US"/>
        </a:p>
      </dgm:t>
    </dgm:pt>
    <dgm:pt modelId="{390A4D46-D11D-4461-A13D-335ADA3C8F48}" type="sibTrans" cxnId="{F85A9B24-6DFB-46F4-936C-54F0EC91FE12}">
      <dgm:prSet/>
      <dgm:spPr/>
      <dgm:t>
        <a:bodyPr/>
        <a:lstStyle/>
        <a:p>
          <a:endParaRPr lang="en-US"/>
        </a:p>
      </dgm:t>
    </dgm:pt>
    <dgm:pt modelId="{9CA97A6C-3AE4-4D95-AD62-3B8512B58ED4}">
      <dgm:prSet/>
      <dgm:spPr/>
      <dgm:t>
        <a:bodyPr/>
        <a:lstStyle/>
        <a:p>
          <a:r>
            <a:rPr lang="tr-TR" b="1" dirty="0"/>
            <a:t>XGBoost Regressor</a:t>
          </a:r>
          <a:endParaRPr lang="en-US" b="1" dirty="0"/>
        </a:p>
      </dgm:t>
    </dgm:pt>
    <dgm:pt modelId="{5B1AB447-0EA4-4966-BB28-6EBC5E1759E5}" type="parTrans" cxnId="{8120F897-40DE-4CB1-A43E-4A9100A2E9BF}">
      <dgm:prSet/>
      <dgm:spPr/>
      <dgm:t>
        <a:bodyPr/>
        <a:lstStyle/>
        <a:p>
          <a:endParaRPr lang="en-US"/>
        </a:p>
      </dgm:t>
    </dgm:pt>
    <dgm:pt modelId="{75127075-7073-488B-B420-A3DD3A5CD55E}" type="sibTrans" cxnId="{8120F897-40DE-4CB1-A43E-4A9100A2E9BF}">
      <dgm:prSet/>
      <dgm:spPr/>
      <dgm:t>
        <a:bodyPr/>
        <a:lstStyle/>
        <a:p>
          <a:endParaRPr lang="en-US"/>
        </a:p>
      </dgm:t>
    </dgm:pt>
    <dgm:pt modelId="{CF19350D-C397-43AF-9ABF-896D543A4C32}" type="pres">
      <dgm:prSet presAssocID="{080DE273-1DD6-4F9F-A4E2-B02D664968C4}" presName="diagram" presStyleCnt="0">
        <dgm:presLayoutVars>
          <dgm:dir/>
          <dgm:resizeHandles val="exact"/>
        </dgm:presLayoutVars>
      </dgm:prSet>
      <dgm:spPr/>
    </dgm:pt>
    <dgm:pt modelId="{35145FBE-96A8-4647-829D-813FF227A68E}" type="pres">
      <dgm:prSet presAssocID="{3C488008-6B5F-4381-A756-6DFB8410A99F}" presName="node" presStyleLbl="node1" presStyleIdx="0" presStyleCnt="6">
        <dgm:presLayoutVars>
          <dgm:bulletEnabled val="1"/>
        </dgm:presLayoutVars>
      </dgm:prSet>
      <dgm:spPr/>
    </dgm:pt>
    <dgm:pt modelId="{B7C16F45-FD28-4131-8E5A-72701C202031}" type="pres">
      <dgm:prSet presAssocID="{DA064D06-DAFF-45F0-9FEC-51DC1A01253C}" presName="sibTrans" presStyleCnt="0"/>
      <dgm:spPr/>
    </dgm:pt>
    <dgm:pt modelId="{AB4F58F9-63AC-45F9-8828-AB54771B7EBB}" type="pres">
      <dgm:prSet presAssocID="{276B0F8B-287B-46AB-98E2-CEC0C70A1C98}" presName="node" presStyleLbl="node1" presStyleIdx="1" presStyleCnt="6">
        <dgm:presLayoutVars>
          <dgm:bulletEnabled val="1"/>
        </dgm:presLayoutVars>
      </dgm:prSet>
      <dgm:spPr/>
    </dgm:pt>
    <dgm:pt modelId="{C2142C34-6F25-4BF5-BEAE-05647E71C71D}" type="pres">
      <dgm:prSet presAssocID="{E7FC0573-CF45-4F77-8DD5-85B381D6B4F7}" presName="sibTrans" presStyleCnt="0"/>
      <dgm:spPr/>
    </dgm:pt>
    <dgm:pt modelId="{E5A162C4-EE69-4E25-95D1-BD289176A458}" type="pres">
      <dgm:prSet presAssocID="{D92F5F7C-786D-4D9C-AB18-BCA0739CB84E}" presName="node" presStyleLbl="node1" presStyleIdx="2" presStyleCnt="6">
        <dgm:presLayoutVars>
          <dgm:bulletEnabled val="1"/>
        </dgm:presLayoutVars>
      </dgm:prSet>
      <dgm:spPr/>
    </dgm:pt>
    <dgm:pt modelId="{B475D1FB-A2CD-4713-BA2E-4CC838FE5FF0}" type="pres">
      <dgm:prSet presAssocID="{409B120B-DE60-4CC5-A489-7DC48030D166}" presName="sibTrans" presStyleCnt="0"/>
      <dgm:spPr/>
    </dgm:pt>
    <dgm:pt modelId="{60D9817D-AC9D-406B-9704-A1C423D3661E}" type="pres">
      <dgm:prSet presAssocID="{ACDD1F8E-0C99-4ADF-BCC0-CCE39813AB0F}" presName="node" presStyleLbl="node1" presStyleIdx="3" presStyleCnt="6">
        <dgm:presLayoutVars>
          <dgm:bulletEnabled val="1"/>
        </dgm:presLayoutVars>
      </dgm:prSet>
      <dgm:spPr/>
    </dgm:pt>
    <dgm:pt modelId="{01E65944-8BCC-400F-A8AA-17802E5E811F}" type="pres">
      <dgm:prSet presAssocID="{ED8B5306-66C8-4F57-8064-8B484873A86C}" presName="sibTrans" presStyleCnt="0"/>
      <dgm:spPr/>
    </dgm:pt>
    <dgm:pt modelId="{3E253BD9-92E6-4958-ADA0-6DF1385B5E0A}" type="pres">
      <dgm:prSet presAssocID="{A89D79CF-151C-44AB-B12D-6E9E65FE436C}" presName="node" presStyleLbl="node1" presStyleIdx="4" presStyleCnt="6" custLinFactNeighborX="0" custLinFactNeighborY="-1612">
        <dgm:presLayoutVars>
          <dgm:bulletEnabled val="1"/>
        </dgm:presLayoutVars>
      </dgm:prSet>
      <dgm:spPr/>
    </dgm:pt>
    <dgm:pt modelId="{A5F7DAC6-6083-46D4-9055-88D736C941CB}" type="pres">
      <dgm:prSet presAssocID="{390A4D46-D11D-4461-A13D-335ADA3C8F48}" presName="sibTrans" presStyleCnt="0"/>
      <dgm:spPr/>
    </dgm:pt>
    <dgm:pt modelId="{F69264E2-DDCA-49A0-B67E-1856EE845067}" type="pres">
      <dgm:prSet presAssocID="{9CA97A6C-3AE4-4D95-AD62-3B8512B58ED4}" presName="node" presStyleLbl="node1" presStyleIdx="5" presStyleCnt="6">
        <dgm:presLayoutVars>
          <dgm:bulletEnabled val="1"/>
        </dgm:presLayoutVars>
      </dgm:prSet>
      <dgm:spPr/>
    </dgm:pt>
  </dgm:ptLst>
  <dgm:cxnLst>
    <dgm:cxn modelId="{F85A9B24-6DFB-46F4-936C-54F0EC91FE12}" srcId="{080DE273-1DD6-4F9F-A4E2-B02D664968C4}" destId="{A89D79CF-151C-44AB-B12D-6E9E65FE436C}" srcOrd="4" destOrd="0" parTransId="{C1B07280-8F96-4809-852A-164DBC8D27E4}" sibTransId="{390A4D46-D11D-4461-A13D-335ADA3C8F48}"/>
    <dgm:cxn modelId="{9D328A3E-2FCB-49A4-B951-7BDE9DAAE6E6}" type="presOf" srcId="{276B0F8B-287B-46AB-98E2-CEC0C70A1C98}" destId="{AB4F58F9-63AC-45F9-8828-AB54771B7EBB}" srcOrd="0" destOrd="0" presId="urn:microsoft.com/office/officeart/2005/8/layout/default"/>
    <dgm:cxn modelId="{40D33041-DDC6-4CF2-841A-4FCF4E68E4AD}" srcId="{080DE273-1DD6-4F9F-A4E2-B02D664968C4}" destId="{ACDD1F8E-0C99-4ADF-BCC0-CCE39813AB0F}" srcOrd="3" destOrd="0" parTransId="{241C671B-87C8-442E-A5BF-F0C03134A836}" sibTransId="{ED8B5306-66C8-4F57-8064-8B484873A86C}"/>
    <dgm:cxn modelId="{9CB89F68-4902-409B-8101-D05CD64C8927}" type="presOf" srcId="{080DE273-1DD6-4F9F-A4E2-B02D664968C4}" destId="{CF19350D-C397-43AF-9ABF-896D543A4C32}" srcOrd="0" destOrd="0" presId="urn:microsoft.com/office/officeart/2005/8/layout/default"/>
    <dgm:cxn modelId="{8DA9B569-6C6D-47E2-BDB5-0E5C38425430}" srcId="{080DE273-1DD6-4F9F-A4E2-B02D664968C4}" destId="{276B0F8B-287B-46AB-98E2-CEC0C70A1C98}" srcOrd="1" destOrd="0" parTransId="{EC6650CF-30CB-4ED4-8B94-564E95A0379D}" sibTransId="{E7FC0573-CF45-4F77-8DD5-85B381D6B4F7}"/>
    <dgm:cxn modelId="{6DC12D8D-0E06-4D94-9AB9-1BE81B4C3B18}" type="presOf" srcId="{3C488008-6B5F-4381-A756-6DFB8410A99F}" destId="{35145FBE-96A8-4647-829D-813FF227A68E}" srcOrd="0" destOrd="0" presId="urn:microsoft.com/office/officeart/2005/8/layout/default"/>
    <dgm:cxn modelId="{8120F897-40DE-4CB1-A43E-4A9100A2E9BF}" srcId="{080DE273-1DD6-4F9F-A4E2-B02D664968C4}" destId="{9CA97A6C-3AE4-4D95-AD62-3B8512B58ED4}" srcOrd="5" destOrd="0" parTransId="{5B1AB447-0EA4-4966-BB28-6EBC5E1759E5}" sibTransId="{75127075-7073-488B-B420-A3DD3A5CD55E}"/>
    <dgm:cxn modelId="{672194A1-2121-485A-94BA-4618274BAD26}" type="presOf" srcId="{9CA97A6C-3AE4-4D95-AD62-3B8512B58ED4}" destId="{F69264E2-DDCA-49A0-B67E-1856EE845067}" srcOrd="0" destOrd="0" presId="urn:microsoft.com/office/officeart/2005/8/layout/default"/>
    <dgm:cxn modelId="{EF6A45AB-D304-492A-9576-F615E79B8563}" srcId="{080DE273-1DD6-4F9F-A4E2-B02D664968C4}" destId="{3C488008-6B5F-4381-A756-6DFB8410A99F}" srcOrd="0" destOrd="0" parTransId="{F79A9355-FE05-46F7-82B5-44A92E936D45}" sibTransId="{DA064D06-DAFF-45F0-9FEC-51DC1A01253C}"/>
    <dgm:cxn modelId="{1AD3CECA-2DCD-4F4E-B3E3-F7111FAF3CBC}" srcId="{080DE273-1DD6-4F9F-A4E2-B02D664968C4}" destId="{D92F5F7C-786D-4D9C-AB18-BCA0739CB84E}" srcOrd="2" destOrd="0" parTransId="{CE47F1C0-9349-44CA-8A9C-EC1E28DE469C}" sibTransId="{409B120B-DE60-4CC5-A489-7DC48030D166}"/>
    <dgm:cxn modelId="{72D04CD7-BB7A-4241-A1B8-C75E921FD09C}" type="presOf" srcId="{D92F5F7C-786D-4D9C-AB18-BCA0739CB84E}" destId="{E5A162C4-EE69-4E25-95D1-BD289176A458}" srcOrd="0" destOrd="0" presId="urn:microsoft.com/office/officeart/2005/8/layout/default"/>
    <dgm:cxn modelId="{D89768DA-A353-400D-BAAA-993ABE65C51A}" type="presOf" srcId="{ACDD1F8E-0C99-4ADF-BCC0-CCE39813AB0F}" destId="{60D9817D-AC9D-406B-9704-A1C423D3661E}" srcOrd="0" destOrd="0" presId="urn:microsoft.com/office/officeart/2005/8/layout/default"/>
    <dgm:cxn modelId="{44AAF1F0-506B-41BE-A5AC-72B406D2951C}" type="presOf" srcId="{A89D79CF-151C-44AB-B12D-6E9E65FE436C}" destId="{3E253BD9-92E6-4958-ADA0-6DF1385B5E0A}" srcOrd="0" destOrd="0" presId="urn:microsoft.com/office/officeart/2005/8/layout/default"/>
    <dgm:cxn modelId="{6A433606-906A-4DC0-9B34-11A196429AA8}" type="presParOf" srcId="{CF19350D-C397-43AF-9ABF-896D543A4C32}" destId="{35145FBE-96A8-4647-829D-813FF227A68E}" srcOrd="0" destOrd="0" presId="urn:microsoft.com/office/officeart/2005/8/layout/default"/>
    <dgm:cxn modelId="{42BACA5A-41F0-4447-B2AC-61966999F481}" type="presParOf" srcId="{CF19350D-C397-43AF-9ABF-896D543A4C32}" destId="{B7C16F45-FD28-4131-8E5A-72701C202031}" srcOrd="1" destOrd="0" presId="urn:microsoft.com/office/officeart/2005/8/layout/default"/>
    <dgm:cxn modelId="{B0E54965-01EB-40D0-AF99-4372A10AAD67}" type="presParOf" srcId="{CF19350D-C397-43AF-9ABF-896D543A4C32}" destId="{AB4F58F9-63AC-45F9-8828-AB54771B7EBB}" srcOrd="2" destOrd="0" presId="urn:microsoft.com/office/officeart/2005/8/layout/default"/>
    <dgm:cxn modelId="{64F3310C-78B3-46D7-82D3-6042710E0527}" type="presParOf" srcId="{CF19350D-C397-43AF-9ABF-896D543A4C32}" destId="{C2142C34-6F25-4BF5-BEAE-05647E71C71D}" srcOrd="3" destOrd="0" presId="urn:microsoft.com/office/officeart/2005/8/layout/default"/>
    <dgm:cxn modelId="{268EC890-711D-4131-8C88-CCF50B4B9E14}" type="presParOf" srcId="{CF19350D-C397-43AF-9ABF-896D543A4C32}" destId="{E5A162C4-EE69-4E25-95D1-BD289176A458}" srcOrd="4" destOrd="0" presId="urn:microsoft.com/office/officeart/2005/8/layout/default"/>
    <dgm:cxn modelId="{4AE0B585-7C08-4773-BF3D-C733FD1C4868}" type="presParOf" srcId="{CF19350D-C397-43AF-9ABF-896D543A4C32}" destId="{B475D1FB-A2CD-4713-BA2E-4CC838FE5FF0}" srcOrd="5" destOrd="0" presId="urn:microsoft.com/office/officeart/2005/8/layout/default"/>
    <dgm:cxn modelId="{8CD749DF-A202-4409-8FE1-9AF01493FA5A}" type="presParOf" srcId="{CF19350D-C397-43AF-9ABF-896D543A4C32}" destId="{60D9817D-AC9D-406B-9704-A1C423D3661E}" srcOrd="6" destOrd="0" presId="urn:microsoft.com/office/officeart/2005/8/layout/default"/>
    <dgm:cxn modelId="{5CC9C87B-800E-43C5-8726-DBA2F16AF71A}" type="presParOf" srcId="{CF19350D-C397-43AF-9ABF-896D543A4C32}" destId="{01E65944-8BCC-400F-A8AA-17802E5E811F}" srcOrd="7" destOrd="0" presId="urn:microsoft.com/office/officeart/2005/8/layout/default"/>
    <dgm:cxn modelId="{A7238B0B-DF4B-4A23-A256-D019031F3431}" type="presParOf" srcId="{CF19350D-C397-43AF-9ABF-896D543A4C32}" destId="{3E253BD9-92E6-4958-ADA0-6DF1385B5E0A}" srcOrd="8" destOrd="0" presId="urn:microsoft.com/office/officeart/2005/8/layout/default"/>
    <dgm:cxn modelId="{980B7443-EED3-417D-8808-2C19BE8B9600}" type="presParOf" srcId="{CF19350D-C397-43AF-9ABF-896D543A4C32}" destId="{A5F7DAC6-6083-46D4-9055-88D736C941CB}" srcOrd="9" destOrd="0" presId="urn:microsoft.com/office/officeart/2005/8/layout/default"/>
    <dgm:cxn modelId="{52DEC0D5-E41B-4869-964B-AF517CBA3D30}" type="presParOf" srcId="{CF19350D-C397-43AF-9ABF-896D543A4C32}" destId="{F69264E2-DDCA-49A0-B67E-1856EE845067}"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4B1CF6B-D321-4A23-94E4-D5ABB688203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0B99649-6D3A-4106-872F-DE9A5632F286}">
      <dgm:prSet/>
      <dgm:spPr/>
      <dgm:t>
        <a:bodyPr/>
        <a:lstStyle/>
        <a:p>
          <a:r>
            <a:rPr lang="tr-TR" b="1"/>
            <a:t>Türkiye</a:t>
          </a:r>
          <a:endParaRPr lang="en-US"/>
        </a:p>
      </dgm:t>
    </dgm:pt>
    <dgm:pt modelId="{02E4421B-0365-4986-8B78-2E188B3E0FFD}" type="parTrans" cxnId="{83370F77-B864-4D0A-A3A5-1B999D6EE165}">
      <dgm:prSet/>
      <dgm:spPr/>
      <dgm:t>
        <a:bodyPr/>
        <a:lstStyle/>
        <a:p>
          <a:endParaRPr lang="en-US"/>
        </a:p>
      </dgm:t>
    </dgm:pt>
    <dgm:pt modelId="{B69D9F90-2DF6-498E-8E08-1915BB17B896}" type="sibTrans" cxnId="{83370F77-B864-4D0A-A3A5-1B999D6EE165}">
      <dgm:prSet/>
      <dgm:spPr/>
      <dgm:t>
        <a:bodyPr/>
        <a:lstStyle/>
        <a:p>
          <a:endParaRPr lang="en-US"/>
        </a:p>
      </dgm:t>
    </dgm:pt>
    <dgm:pt modelId="{64F362B1-F1C8-4775-B2ED-D05C88C77D93}">
      <dgm:prSet/>
      <dgm:spPr/>
      <dgm:t>
        <a:bodyPr/>
        <a:lstStyle/>
        <a:p>
          <a:r>
            <a:rPr lang="tr-TR" b="1"/>
            <a:t>Borsa İstanbul:</a:t>
          </a:r>
          <a:r>
            <a:rPr lang="tr-TR"/>
            <a:t> Türkiye'de Borsa İstanbul, YZ teknolojilerini entegre ederek işlem süreçlerini ve veri analizini iyileştirmektedir.</a:t>
          </a:r>
          <a:endParaRPr lang="en-US"/>
        </a:p>
      </dgm:t>
    </dgm:pt>
    <dgm:pt modelId="{4E633DB3-B463-4EC9-97E0-B55E8DA0DE5A}" type="parTrans" cxnId="{D358C7C3-BE02-4063-9C53-19A8DE7F2410}">
      <dgm:prSet/>
      <dgm:spPr/>
      <dgm:t>
        <a:bodyPr/>
        <a:lstStyle/>
        <a:p>
          <a:endParaRPr lang="en-US"/>
        </a:p>
      </dgm:t>
    </dgm:pt>
    <dgm:pt modelId="{CA895854-1D2A-46F4-AF98-1960AEC9D57E}" type="sibTrans" cxnId="{D358C7C3-BE02-4063-9C53-19A8DE7F2410}">
      <dgm:prSet/>
      <dgm:spPr/>
      <dgm:t>
        <a:bodyPr/>
        <a:lstStyle/>
        <a:p>
          <a:endParaRPr lang="en-US"/>
        </a:p>
      </dgm:t>
    </dgm:pt>
    <dgm:pt modelId="{F4A898C4-B168-43C5-876A-23FCA3F9D195}">
      <dgm:prSet/>
      <dgm:spPr/>
      <dgm:t>
        <a:bodyPr/>
        <a:lstStyle/>
        <a:p>
          <a:r>
            <a:rPr lang="tr-TR" b="1" dirty="0"/>
            <a:t>Yatırım Uygulamaları:</a:t>
          </a:r>
          <a:r>
            <a:rPr lang="tr-TR" dirty="0"/>
            <a:t> Türkiye'de QNB </a:t>
          </a:r>
          <a:r>
            <a:rPr lang="tr-TR" dirty="0" err="1"/>
            <a:t>Finansinvest</a:t>
          </a:r>
          <a:r>
            <a:rPr lang="tr-TR" dirty="0"/>
            <a:t>, İş Yatırım gibi finans kurumları, yatırımcılara YZ tabanlı analiz araçları ve ticaret platformları sunmaktadır.</a:t>
          </a:r>
          <a:endParaRPr lang="en-US" dirty="0"/>
        </a:p>
      </dgm:t>
    </dgm:pt>
    <dgm:pt modelId="{9A8B2A2B-F101-42AC-B6BA-32E11FBC0B07}" type="parTrans" cxnId="{B2C38FC3-8472-4A69-B2A7-EE06E2926A59}">
      <dgm:prSet/>
      <dgm:spPr/>
      <dgm:t>
        <a:bodyPr/>
        <a:lstStyle/>
        <a:p>
          <a:endParaRPr lang="en-US"/>
        </a:p>
      </dgm:t>
    </dgm:pt>
    <dgm:pt modelId="{5F1D952C-3752-4467-B272-49BB9856769B}" type="sibTrans" cxnId="{B2C38FC3-8472-4A69-B2A7-EE06E2926A59}">
      <dgm:prSet/>
      <dgm:spPr/>
      <dgm:t>
        <a:bodyPr/>
        <a:lstStyle/>
        <a:p>
          <a:endParaRPr lang="en-US"/>
        </a:p>
      </dgm:t>
    </dgm:pt>
    <dgm:pt modelId="{AA4D5004-6B92-42BC-87F0-F5A4E5F00AFA}">
      <dgm:prSet/>
      <dgm:spPr/>
      <dgm:t>
        <a:bodyPr/>
        <a:lstStyle/>
        <a:p>
          <a:r>
            <a:rPr lang="tr-TR" b="1"/>
            <a:t>ABD ve Avrupa </a:t>
          </a:r>
          <a:endParaRPr lang="en-US"/>
        </a:p>
      </dgm:t>
    </dgm:pt>
    <dgm:pt modelId="{210C8E51-8904-4F95-83B4-7053D8DD7A10}" type="parTrans" cxnId="{9A5EFF86-097F-4D38-87BE-E562ACBA16A7}">
      <dgm:prSet/>
      <dgm:spPr/>
      <dgm:t>
        <a:bodyPr/>
        <a:lstStyle/>
        <a:p>
          <a:endParaRPr lang="en-US"/>
        </a:p>
      </dgm:t>
    </dgm:pt>
    <dgm:pt modelId="{95B4EF82-D412-468C-936C-C774C5613939}" type="sibTrans" cxnId="{9A5EFF86-097F-4D38-87BE-E562ACBA16A7}">
      <dgm:prSet/>
      <dgm:spPr/>
      <dgm:t>
        <a:bodyPr/>
        <a:lstStyle/>
        <a:p>
          <a:endParaRPr lang="en-US"/>
        </a:p>
      </dgm:t>
    </dgm:pt>
    <dgm:pt modelId="{33F76E62-BE17-42C6-9AC1-135F46F33A74}">
      <dgm:prSet/>
      <dgm:spPr/>
      <dgm:t>
        <a:bodyPr/>
        <a:lstStyle/>
        <a:p>
          <a:r>
            <a:rPr lang="tr-TR" b="1"/>
            <a:t>Yatırım Bankaları: </a:t>
          </a:r>
          <a:r>
            <a:rPr lang="tr-TR"/>
            <a:t>Büyük yatırım bankaları (Goldman Sachs, JPMorgan Chase, vb.), YZ ve MÖ teknolojilerini kullanarak yatırım stratejilerini optimize etmektedir.</a:t>
          </a:r>
          <a:endParaRPr lang="en-US"/>
        </a:p>
      </dgm:t>
    </dgm:pt>
    <dgm:pt modelId="{EA95C410-BE49-4C5B-9470-2E31DD1920B6}" type="parTrans" cxnId="{A625DDC2-2DDE-4B4B-9450-0A9E05626F0D}">
      <dgm:prSet/>
      <dgm:spPr/>
      <dgm:t>
        <a:bodyPr/>
        <a:lstStyle/>
        <a:p>
          <a:endParaRPr lang="en-US"/>
        </a:p>
      </dgm:t>
    </dgm:pt>
    <dgm:pt modelId="{2BEBF409-B100-4447-9A48-83B2155F93BC}" type="sibTrans" cxnId="{A625DDC2-2DDE-4B4B-9450-0A9E05626F0D}">
      <dgm:prSet/>
      <dgm:spPr/>
      <dgm:t>
        <a:bodyPr/>
        <a:lstStyle/>
        <a:p>
          <a:endParaRPr lang="en-US"/>
        </a:p>
      </dgm:t>
    </dgm:pt>
    <dgm:pt modelId="{DB091C6D-1B17-404E-82B2-A2531BFA42CB}">
      <dgm:prSet/>
      <dgm:spPr/>
      <dgm:t>
        <a:bodyPr/>
        <a:lstStyle/>
        <a:p>
          <a:r>
            <a:rPr lang="tr-TR" b="1"/>
            <a:t>Hedge Fonlar: </a:t>
          </a:r>
          <a:r>
            <a:rPr lang="tr-TR"/>
            <a:t>Özel hedge fonlar, algoritmik ticaret ve yüksek frekanslı ticaret stratejilerini geliştirmek için YZ kullanmaktadır.</a:t>
          </a:r>
          <a:endParaRPr lang="en-US"/>
        </a:p>
      </dgm:t>
    </dgm:pt>
    <dgm:pt modelId="{954D2200-D423-45EC-9806-A3A263C768FC}" type="parTrans" cxnId="{D9AFD4AD-2B8A-49B3-A214-36443C241806}">
      <dgm:prSet/>
      <dgm:spPr/>
      <dgm:t>
        <a:bodyPr/>
        <a:lstStyle/>
        <a:p>
          <a:endParaRPr lang="en-US"/>
        </a:p>
      </dgm:t>
    </dgm:pt>
    <dgm:pt modelId="{AC29E79F-711E-42C8-A52B-FDAB68B5C410}" type="sibTrans" cxnId="{D9AFD4AD-2B8A-49B3-A214-36443C241806}">
      <dgm:prSet/>
      <dgm:spPr/>
      <dgm:t>
        <a:bodyPr/>
        <a:lstStyle/>
        <a:p>
          <a:endParaRPr lang="en-US"/>
        </a:p>
      </dgm:t>
    </dgm:pt>
    <dgm:pt modelId="{D133AA6A-0032-40FC-A2D6-DD67170819C9}" type="pres">
      <dgm:prSet presAssocID="{F4B1CF6B-D321-4A23-94E4-D5ABB688203C}" presName="linear" presStyleCnt="0">
        <dgm:presLayoutVars>
          <dgm:animLvl val="lvl"/>
          <dgm:resizeHandles val="exact"/>
        </dgm:presLayoutVars>
      </dgm:prSet>
      <dgm:spPr/>
    </dgm:pt>
    <dgm:pt modelId="{4C7A1D6E-E827-4B3A-A438-37477621EF19}" type="pres">
      <dgm:prSet presAssocID="{F0B99649-6D3A-4106-872F-DE9A5632F286}" presName="parentText" presStyleLbl="node1" presStyleIdx="0" presStyleCnt="2">
        <dgm:presLayoutVars>
          <dgm:chMax val="0"/>
          <dgm:bulletEnabled val="1"/>
        </dgm:presLayoutVars>
      </dgm:prSet>
      <dgm:spPr/>
    </dgm:pt>
    <dgm:pt modelId="{F950FB50-AB6A-47F8-9753-19C8A1E5C27E}" type="pres">
      <dgm:prSet presAssocID="{F0B99649-6D3A-4106-872F-DE9A5632F286}" presName="childText" presStyleLbl="revTx" presStyleIdx="0" presStyleCnt="2">
        <dgm:presLayoutVars>
          <dgm:bulletEnabled val="1"/>
        </dgm:presLayoutVars>
      </dgm:prSet>
      <dgm:spPr/>
    </dgm:pt>
    <dgm:pt modelId="{82816593-8C90-49FC-B049-45D94F9125E6}" type="pres">
      <dgm:prSet presAssocID="{AA4D5004-6B92-42BC-87F0-F5A4E5F00AFA}" presName="parentText" presStyleLbl="node1" presStyleIdx="1" presStyleCnt="2">
        <dgm:presLayoutVars>
          <dgm:chMax val="0"/>
          <dgm:bulletEnabled val="1"/>
        </dgm:presLayoutVars>
      </dgm:prSet>
      <dgm:spPr/>
    </dgm:pt>
    <dgm:pt modelId="{AE9B3585-15D3-4FBD-A4FB-4E71F46E393E}" type="pres">
      <dgm:prSet presAssocID="{AA4D5004-6B92-42BC-87F0-F5A4E5F00AFA}" presName="childText" presStyleLbl="revTx" presStyleIdx="1" presStyleCnt="2">
        <dgm:presLayoutVars>
          <dgm:bulletEnabled val="1"/>
        </dgm:presLayoutVars>
      </dgm:prSet>
      <dgm:spPr/>
    </dgm:pt>
  </dgm:ptLst>
  <dgm:cxnLst>
    <dgm:cxn modelId="{9E3E4872-5161-4AFD-AF22-66E1A3182B38}" type="presOf" srcId="{64F362B1-F1C8-4775-B2ED-D05C88C77D93}" destId="{F950FB50-AB6A-47F8-9753-19C8A1E5C27E}" srcOrd="0" destOrd="0" presId="urn:microsoft.com/office/officeart/2005/8/layout/vList2"/>
    <dgm:cxn modelId="{83370F77-B864-4D0A-A3A5-1B999D6EE165}" srcId="{F4B1CF6B-D321-4A23-94E4-D5ABB688203C}" destId="{F0B99649-6D3A-4106-872F-DE9A5632F286}" srcOrd="0" destOrd="0" parTransId="{02E4421B-0365-4986-8B78-2E188B3E0FFD}" sibTransId="{B69D9F90-2DF6-498E-8E08-1915BB17B896}"/>
    <dgm:cxn modelId="{9A5EFF86-097F-4D38-87BE-E562ACBA16A7}" srcId="{F4B1CF6B-D321-4A23-94E4-D5ABB688203C}" destId="{AA4D5004-6B92-42BC-87F0-F5A4E5F00AFA}" srcOrd="1" destOrd="0" parTransId="{210C8E51-8904-4F95-83B4-7053D8DD7A10}" sibTransId="{95B4EF82-D412-468C-936C-C774C5613939}"/>
    <dgm:cxn modelId="{AF4972A5-BA66-4D0F-AA92-0306767F2E9D}" type="presOf" srcId="{F4A898C4-B168-43C5-876A-23FCA3F9D195}" destId="{F950FB50-AB6A-47F8-9753-19C8A1E5C27E}" srcOrd="0" destOrd="1" presId="urn:microsoft.com/office/officeart/2005/8/layout/vList2"/>
    <dgm:cxn modelId="{9829A4A6-2349-4478-8B46-2C23EC9E98C5}" type="presOf" srcId="{F0B99649-6D3A-4106-872F-DE9A5632F286}" destId="{4C7A1D6E-E827-4B3A-A438-37477621EF19}" srcOrd="0" destOrd="0" presId="urn:microsoft.com/office/officeart/2005/8/layout/vList2"/>
    <dgm:cxn modelId="{D9AFD4AD-2B8A-49B3-A214-36443C241806}" srcId="{AA4D5004-6B92-42BC-87F0-F5A4E5F00AFA}" destId="{DB091C6D-1B17-404E-82B2-A2531BFA42CB}" srcOrd="1" destOrd="0" parTransId="{954D2200-D423-45EC-9806-A3A263C768FC}" sibTransId="{AC29E79F-711E-42C8-A52B-FDAB68B5C410}"/>
    <dgm:cxn modelId="{B8E6DEBE-E604-4149-A97A-F8DDD868FFB5}" type="presOf" srcId="{AA4D5004-6B92-42BC-87F0-F5A4E5F00AFA}" destId="{82816593-8C90-49FC-B049-45D94F9125E6}" srcOrd="0" destOrd="0" presId="urn:microsoft.com/office/officeart/2005/8/layout/vList2"/>
    <dgm:cxn modelId="{97A55FC1-08F3-4220-A049-B3600937FA83}" type="presOf" srcId="{33F76E62-BE17-42C6-9AC1-135F46F33A74}" destId="{AE9B3585-15D3-4FBD-A4FB-4E71F46E393E}" srcOrd="0" destOrd="0" presId="urn:microsoft.com/office/officeart/2005/8/layout/vList2"/>
    <dgm:cxn modelId="{A625DDC2-2DDE-4B4B-9450-0A9E05626F0D}" srcId="{AA4D5004-6B92-42BC-87F0-F5A4E5F00AFA}" destId="{33F76E62-BE17-42C6-9AC1-135F46F33A74}" srcOrd="0" destOrd="0" parTransId="{EA95C410-BE49-4C5B-9470-2E31DD1920B6}" sibTransId="{2BEBF409-B100-4447-9A48-83B2155F93BC}"/>
    <dgm:cxn modelId="{B2C38FC3-8472-4A69-B2A7-EE06E2926A59}" srcId="{F0B99649-6D3A-4106-872F-DE9A5632F286}" destId="{F4A898C4-B168-43C5-876A-23FCA3F9D195}" srcOrd="1" destOrd="0" parTransId="{9A8B2A2B-F101-42AC-B6BA-32E11FBC0B07}" sibTransId="{5F1D952C-3752-4467-B272-49BB9856769B}"/>
    <dgm:cxn modelId="{D358C7C3-BE02-4063-9C53-19A8DE7F2410}" srcId="{F0B99649-6D3A-4106-872F-DE9A5632F286}" destId="{64F362B1-F1C8-4775-B2ED-D05C88C77D93}" srcOrd="0" destOrd="0" parTransId="{4E633DB3-B463-4EC9-97E0-B55E8DA0DE5A}" sibTransId="{CA895854-1D2A-46F4-AF98-1960AEC9D57E}"/>
    <dgm:cxn modelId="{6E8056CD-8A25-4E90-B8D8-BBABEC65EDCF}" type="presOf" srcId="{DB091C6D-1B17-404E-82B2-A2531BFA42CB}" destId="{AE9B3585-15D3-4FBD-A4FB-4E71F46E393E}" srcOrd="0" destOrd="1" presId="urn:microsoft.com/office/officeart/2005/8/layout/vList2"/>
    <dgm:cxn modelId="{89064EEC-3660-4D83-ADDC-622C33BBE7B8}" type="presOf" srcId="{F4B1CF6B-D321-4A23-94E4-D5ABB688203C}" destId="{D133AA6A-0032-40FC-A2D6-DD67170819C9}" srcOrd="0" destOrd="0" presId="urn:microsoft.com/office/officeart/2005/8/layout/vList2"/>
    <dgm:cxn modelId="{563739C2-03DD-4696-870C-BDBDB5605A3B}" type="presParOf" srcId="{D133AA6A-0032-40FC-A2D6-DD67170819C9}" destId="{4C7A1D6E-E827-4B3A-A438-37477621EF19}" srcOrd="0" destOrd="0" presId="urn:microsoft.com/office/officeart/2005/8/layout/vList2"/>
    <dgm:cxn modelId="{A5FF28CD-7634-4FD5-9707-AAB2A58B980F}" type="presParOf" srcId="{D133AA6A-0032-40FC-A2D6-DD67170819C9}" destId="{F950FB50-AB6A-47F8-9753-19C8A1E5C27E}" srcOrd="1" destOrd="0" presId="urn:microsoft.com/office/officeart/2005/8/layout/vList2"/>
    <dgm:cxn modelId="{B9711C9D-60DE-4C79-B66C-D94B2BC9EC5D}" type="presParOf" srcId="{D133AA6A-0032-40FC-A2D6-DD67170819C9}" destId="{82816593-8C90-49FC-B049-45D94F9125E6}" srcOrd="2" destOrd="0" presId="urn:microsoft.com/office/officeart/2005/8/layout/vList2"/>
    <dgm:cxn modelId="{06690D44-3220-4C93-B89D-5ECDA4DC40CC}" type="presParOf" srcId="{D133AA6A-0032-40FC-A2D6-DD67170819C9}" destId="{AE9B3585-15D3-4FBD-A4FB-4E71F46E393E}"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B901B9A-D47D-4B08-AAA6-2C2BA6F6D12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A1781C5-C056-4382-AAA3-256032A9E47E}">
      <dgm:prSet/>
      <dgm:spPr/>
      <dgm:t>
        <a:bodyPr/>
        <a:lstStyle/>
        <a:p>
          <a:pPr>
            <a:lnSpc>
              <a:spcPct val="100000"/>
            </a:lnSpc>
          </a:pPr>
          <a:r>
            <a:rPr lang="tr-TR" b="1"/>
            <a:t>Strengths (Güçlü Yönler)</a:t>
          </a:r>
          <a:endParaRPr lang="en-US"/>
        </a:p>
      </dgm:t>
    </dgm:pt>
    <dgm:pt modelId="{7FED0C42-60C9-4133-97C6-58C6048B9E08}" type="parTrans" cxnId="{944A355B-9F7F-4C6A-B676-7B1E537F676D}">
      <dgm:prSet/>
      <dgm:spPr/>
      <dgm:t>
        <a:bodyPr/>
        <a:lstStyle/>
        <a:p>
          <a:endParaRPr lang="en-US"/>
        </a:p>
      </dgm:t>
    </dgm:pt>
    <dgm:pt modelId="{54667620-20C2-4A8F-9756-2074EE559643}" type="sibTrans" cxnId="{944A355B-9F7F-4C6A-B676-7B1E537F676D}">
      <dgm:prSet/>
      <dgm:spPr/>
      <dgm:t>
        <a:bodyPr/>
        <a:lstStyle/>
        <a:p>
          <a:endParaRPr lang="en-US"/>
        </a:p>
      </dgm:t>
    </dgm:pt>
    <dgm:pt modelId="{7063710C-F535-40A0-8CDA-D50DB70CDA64}">
      <dgm:prSet/>
      <dgm:spPr/>
      <dgm:t>
        <a:bodyPr/>
        <a:lstStyle/>
        <a:p>
          <a:pPr>
            <a:lnSpc>
              <a:spcPct val="100000"/>
            </a:lnSpc>
          </a:pPr>
          <a:r>
            <a:rPr lang="tr-TR"/>
            <a:t>Türkiyede yatırımcı sayısının son yılda neredeyse 2’ye katlanmasına rağmen finansal okur-yazarlığın düşük olması.</a:t>
          </a:r>
          <a:endParaRPr lang="en-US"/>
        </a:p>
      </dgm:t>
    </dgm:pt>
    <dgm:pt modelId="{4BBC6AC2-AA87-41DD-8318-8CB4ACB261A6}" type="parTrans" cxnId="{0A5A5A0E-70A5-498A-BF56-3225216F5DC6}">
      <dgm:prSet/>
      <dgm:spPr/>
      <dgm:t>
        <a:bodyPr/>
        <a:lstStyle/>
        <a:p>
          <a:endParaRPr lang="en-US"/>
        </a:p>
      </dgm:t>
    </dgm:pt>
    <dgm:pt modelId="{44AE12A9-09B9-470B-9C37-27062902412C}" type="sibTrans" cxnId="{0A5A5A0E-70A5-498A-BF56-3225216F5DC6}">
      <dgm:prSet/>
      <dgm:spPr/>
      <dgm:t>
        <a:bodyPr/>
        <a:lstStyle/>
        <a:p>
          <a:endParaRPr lang="en-US"/>
        </a:p>
      </dgm:t>
    </dgm:pt>
    <dgm:pt modelId="{1385255E-D598-4A87-B85C-01C61C46DEEB}">
      <dgm:prSet/>
      <dgm:spPr/>
      <dgm:t>
        <a:bodyPr/>
        <a:lstStyle/>
        <a:p>
          <a:pPr>
            <a:lnSpc>
              <a:spcPct val="100000"/>
            </a:lnSpc>
          </a:pPr>
          <a:r>
            <a:rPr lang="tr-TR"/>
            <a:t>Diğer yapay zeka projelerindeki en büyük sorunlardan biri olan verinin yetersiz/anomali/dağınık olması gibi bir problem yok. Temiz bir veriyle çalışacağız.</a:t>
          </a:r>
          <a:endParaRPr lang="en-US"/>
        </a:p>
      </dgm:t>
    </dgm:pt>
    <dgm:pt modelId="{5488136A-6079-4E79-9931-9F74418D6820}" type="parTrans" cxnId="{AB2D582B-5DCA-4966-B6A0-C4F883D46024}">
      <dgm:prSet/>
      <dgm:spPr/>
      <dgm:t>
        <a:bodyPr/>
        <a:lstStyle/>
        <a:p>
          <a:endParaRPr lang="en-US"/>
        </a:p>
      </dgm:t>
    </dgm:pt>
    <dgm:pt modelId="{BA784D36-F930-4D93-AB9A-2192D6B16C29}" type="sibTrans" cxnId="{AB2D582B-5DCA-4966-B6A0-C4F883D46024}">
      <dgm:prSet/>
      <dgm:spPr/>
      <dgm:t>
        <a:bodyPr/>
        <a:lstStyle/>
        <a:p>
          <a:endParaRPr lang="en-US"/>
        </a:p>
      </dgm:t>
    </dgm:pt>
    <dgm:pt modelId="{566CD48B-EC0B-4770-BAF5-B91713479911}">
      <dgm:prSet/>
      <dgm:spPr/>
      <dgm:t>
        <a:bodyPr/>
        <a:lstStyle/>
        <a:p>
          <a:pPr>
            <a:lnSpc>
              <a:spcPct val="100000"/>
            </a:lnSpc>
          </a:pPr>
          <a:r>
            <a:rPr lang="tr-TR"/>
            <a:t>Farklı yapay zeka ve makine öğrenmesi modellerini deneme ve optimize etme esnekliği</a:t>
          </a:r>
          <a:endParaRPr lang="en-US"/>
        </a:p>
      </dgm:t>
    </dgm:pt>
    <dgm:pt modelId="{899EED5E-2689-46E7-9150-EF22AEBE5C14}" type="parTrans" cxnId="{E0768C7A-9C2C-4476-98A3-CB6CC80BF048}">
      <dgm:prSet/>
      <dgm:spPr/>
      <dgm:t>
        <a:bodyPr/>
        <a:lstStyle/>
        <a:p>
          <a:endParaRPr lang="en-US"/>
        </a:p>
      </dgm:t>
    </dgm:pt>
    <dgm:pt modelId="{1D63C3B4-5948-4403-A335-374E46F2DB55}" type="sibTrans" cxnId="{E0768C7A-9C2C-4476-98A3-CB6CC80BF048}">
      <dgm:prSet/>
      <dgm:spPr/>
      <dgm:t>
        <a:bodyPr/>
        <a:lstStyle/>
        <a:p>
          <a:endParaRPr lang="en-US"/>
        </a:p>
      </dgm:t>
    </dgm:pt>
    <dgm:pt modelId="{0C49D260-AC61-43EE-9B44-7ACB64604DF1}" type="pres">
      <dgm:prSet presAssocID="{7B901B9A-D47D-4B08-AAA6-2C2BA6F6D129}" presName="root" presStyleCnt="0">
        <dgm:presLayoutVars>
          <dgm:dir/>
          <dgm:resizeHandles val="exact"/>
        </dgm:presLayoutVars>
      </dgm:prSet>
      <dgm:spPr/>
    </dgm:pt>
    <dgm:pt modelId="{E110D54F-7A7B-4A4A-A4E1-A789D78575FE}" type="pres">
      <dgm:prSet presAssocID="{CA1781C5-C056-4382-AAA3-256032A9E47E}" presName="compNode" presStyleCnt="0"/>
      <dgm:spPr/>
    </dgm:pt>
    <dgm:pt modelId="{F1294E81-F88A-4328-802D-13DCF52AAB96}" type="pres">
      <dgm:prSet presAssocID="{CA1781C5-C056-4382-AAA3-256032A9E47E}" presName="bgRect" presStyleLbl="bgShp" presStyleIdx="0" presStyleCnt="4"/>
      <dgm:spPr/>
    </dgm:pt>
    <dgm:pt modelId="{93C3DB03-DD7B-4FFA-BA55-B2EED7ABF69A}" type="pres">
      <dgm:prSet presAssocID="{CA1781C5-C056-4382-AAA3-256032A9E47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uscle Arm"/>
        </a:ext>
      </dgm:extLst>
    </dgm:pt>
    <dgm:pt modelId="{0E105D1F-3F5D-40B5-83E9-F328401C9DDE}" type="pres">
      <dgm:prSet presAssocID="{CA1781C5-C056-4382-AAA3-256032A9E47E}" presName="spaceRect" presStyleCnt="0"/>
      <dgm:spPr/>
    </dgm:pt>
    <dgm:pt modelId="{D9A3FE5A-C0BC-4F71-870D-DA8E8BB13B5D}" type="pres">
      <dgm:prSet presAssocID="{CA1781C5-C056-4382-AAA3-256032A9E47E}" presName="parTx" presStyleLbl="revTx" presStyleIdx="0" presStyleCnt="4">
        <dgm:presLayoutVars>
          <dgm:chMax val="0"/>
          <dgm:chPref val="0"/>
        </dgm:presLayoutVars>
      </dgm:prSet>
      <dgm:spPr/>
    </dgm:pt>
    <dgm:pt modelId="{675B1B94-A2B5-4D96-A099-B7D45B4DE0E8}" type="pres">
      <dgm:prSet presAssocID="{54667620-20C2-4A8F-9756-2074EE559643}" presName="sibTrans" presStyleCnt="0"/>
      <dgm:spPr/>
    </dgm:pt>
    <dgm:pt modelId="{45E81FBA-B7F3-4C42-B9D6-05F504B0A71B}" type="pres">
      <dgm:prSet presAssocID="{7063710C-F535-40A0-8CDA-D50DB70CDA64}" presName="compNode" presStyleCnt="0"/>
      <dgm:spPr/>
    </dgm:pt>
    <dgm:pt modelId="{6FE40F53-0987-46D2-A6D1-EE9BE9A9F082}" type="pres">
      <dgm:prSet presAssocID="{7063710C-F535-40A0-8CDA-D50DB70CDA64}" presName="bgRect" presStyleLbl="bgShp" presStyleIdx="1" presStyleCnt="4"/>
      <dgm:spPr/>
    </dgm:pt>
    <dgm:pt modelId="{52C09992-B12C-47E2-AF1C-B99247F6BD82}" type="pres">
      <dgm:prSet presAssocID="{7063710C-F535-40A0-8CDA-D50DB70CDA6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nay işareti"/>
        </a:ext>
      </dgm:extLst>
    </dgm:pt>
    <dgm:pt modelId="{02FFEF18-A43D-4356-8445-82797ECF7BC4}" type="pres">
      <dgm:prSet presAssocID="{7063710C-F535-40A0-8CDA-D50DB70CDA64}" presName="spaceRect" presStyleCnt="0"/>
      <dgm:spPr/>
    </dgm:pt>
    <dgm:pt modelId="{C4264B33-6643-43F5-B634-4C2ABFF7E136}" type="pres">
      <dgm:prSet presAssocID="{7063710C-F535-40A0-8CDA-D50DB70CDA64}" presName="parTx" presStyleLbl="revTx" presStyleIdx="1" presStyleCnt="4">
        <dgm:presLayoutVars>
          <dgm:chMax val="0"/>
          <dgm:chPref val="0"/>
        </dgm:presLayoutVars>
      </dgm:prSet>
      <dgm:spPr/>
    </dgm:pt>
    <dgm:pt modelId="{00A94898-5191-4C51-BFD7-5C134475002C}" type="pres">
      <dgm:prSet presAssocID="{44AE12A9-09B9-470B-9C37-27062902412C}" presName="sibTrans" presStyleCnt="0"/>
      <dgm:spPr/>
    </dgm:pt>
    <dgm:pt modelId="{6E4ED0C3-A2DA-4354-811B-F2DD82DD7DF4}" type="pres">
      <dgm:prSet presAssocID="{1385255E-D598-4A87-B85C-01C61C46DEEB}" presName="compNode" presStyleCnt="0"/>
      <dgm:spPr/>
    </dgm:pt>
    <dgm:pt modelId="{2573136B-DAC6-4DEA-8CF0-B77C5F25A89F}" type="pres">
      <dgm:prSet presAssocID="{1385255E-D598-4A87-B85C-01C61C46DEEB}" presName="bgRect" presStyleLbl="bgShp" presStyleIdx="2" presStyleCnt="4"/>
      <dgm:spPr/>
    </dgm:pt>
    <dgm:pt modelId="{E9426558-7753-4341-87DA-4078CD3CD368}" type="pres">
      <dgm:prSet presAssocID="{1385255E-D598-4A87-B85C-01C61C46DEE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2BF25906-3D7A-4D8D-98E1-2C27205524F2}" type="pres">
      <dgm:prSet presAssocID="{1385255E-D598-4A87-B85C-01C61C46DEEB}" presName="spaceRect" presStyleCnt="0"/>
      <dgm:spPr/>
    </dgm:pt>
    <dgm:pt modelId="{22FA8709-D857-45FE-B56A-7F199EF9DB7F}" type="pres">
      <dgm:prSet presAssocID="{1385255E-D598-4A87-B85C-01C61C46DEEB}" presName="parTx" presStyleLbl="revTx" presStyleIdx="2" presStyleCnt="4">
        <dgm:presLayoutVars>
          <dgm:chMax val="0"/>
          <dgm:chPref val="0"/>
        </dgm:presLayoutVars>
      </dgm:prSet>
      <dgm:spPr/>
    </dgm:pt>
    <dgm:pt modelId="{F60F6E0D-1F10-48B1-8546-B471C5973110}" type="pres">
      <dgm:prSet presAssocID="{BA784D36-F930-4D93-AB9A-2192D6B16C29}" presName="sibTrans" presStyleCnt="0"/>
      <dgm:spPr/>
    </dgm:pt>
    <dgm:pt modelId="{B66ED276-0F51-4081-AF20-AE6FA591B3B1}" type="pres">
      <dgm:prSet presAssocID="{566CD48B-EC0B-4770-BAF5-B91713479911}" presName="compNode" presStyleCnt="0"/>
      <dgm:spPr/>
    </dgm:pt>
    <dgm:pt modelId="{69771EDB-A7D7-4835-B739-BCD205377F59}" type="pres">
      <dgm:prSet presAssocID="{566CD48B-EC0B-4770-BAF5-B91713479911}" presName="bgRect" presStyleLbl="bgShp" presStyleIdx="3" presStyleCnt="4"/>
      <dgm:spPr/>
    </dgm:pt>
    <dgm:pt modelId="{D51BAF3C-F8FD-4309-9D0B-ECA7E7F73995}" type="pres">
      <dgm:prSet presAssocID="{566CD48B-EC0B-4770-BAF5-B9171347991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işliler"/>
        </a:ext>
      </dgm:extLst>
    </dgm:pt>
    <dgm:pt modelId="{38C9E63A-F6DA-460C-949E-8CEECB57B83A}" type="pres">
      <dgm:prSet presAssocID="{566CD48B-EC0B-4770-BAF5-B91713479911}" presName="spaceRect" presStyleCnt="0"/>
      <dgm:spPr/>
    </dgm:pt>
    <dgm:pt modelId="{108B3782-256E-41A6-ACB1-0DB8EB740772}" type="pres">
      <dgm:prSet presAssocID="{566CD48B-EC0B-4770-BAF5-B91713479911}" presName="parTx" presStyleLbl="revTx" presStyleIdx="3" presStyleCnt="4">
        <dgm:presLayoutVars>
          <dgm:chMax val="0"/>
          <dgm:chPref val="0"/>
        </dgm:presLayoutVars>
      </dgm:prSet>
      <dgm:spPr/>
    </dgm:pt>
  </dgm:ptLst>
  <dgm:cxnLst>
    <dgm:cxn modelId="{CEF1150A-FEBE-4698-80D6-29943184A417}" type="presOf" srcId="{566CD48B-EC0B-4770-BAF5-B91713479911}" destId="{108B3782-256E-41A6-ACB1-0DB8EB740772}" srcOrd="0" destOrd="0" presId="urn:microsoft.com/office/officeart/2018/2/layout/IconVerticalSolidList"/>
    <dgm:cxn modelId="{0A5A5A0E-70A5-498A-BF56-3225216F5DC6}" srcId="{7B901B9A-D47D-4B08-AAA6-2C2BA6F6D129}" destId="{7063710C-F535-40A0-8CDA-D50DB70CDA64}" srcOrd="1" destOrd="0" parTransId="{4BBC6AC2-AA87-41DD-8318-8CB4ACB261A6}" sibTransId="{44AE12A9-09B9-470B-9C37-27062902412C}"/>
    <dgm:cxn modelId="{33EFED21-0C44-4CD8-A4CE-63DC9A2E78F1}" type="presOf" srcId="{1385255E-D598-4A87-B85C-01C61C46DEEB}" destId="{22FA8709-D857-45FE-B56A-7F199EF9DB7F}" srcOrd="0" destOrd="0" presId="urn:microsoft.com/office/officeart/2018/2/layout/IconVerticalSolidList"/>
    <dgm:cxn modelId="{AB2D582B-5DCA-4966-B6A0-C4F883D46024}" srcId="{7B901B9A-D47D-4B08-AAA6-2C2BA6F6D129}" destId="{1385255E-D598-4A87-B85C-01C61C46DEEB}" srcOrd="2" destOrd="0" parTransId="{5488136A-6079-4E79-9931-9F74418D6820}" sibTransId="{BA784D36-F930-4D93-AB9A-2192D6B16C29}"/>
    <dgm:cxn modelId="{944A355B-9F7F-4C6A-B676-7B1E537F676D}" srcId="{7B901B9A-D47D-4B08-AAA6-2C2BA6F6D129}" destId="{CA1781C5-C056-4382-AAA3-256032A9E47E}" srcOrd="0" destOrd="0" parTransId="{7FED0C42-60C9-4133-97C6-58C6048B9E08}" sibTransId="{54667620-20C2-4A8F-9756-2074EE559643}"/>
    <dgm:cxn modelId="{E0768C7A-9C2C-4476-98A3-CB6CC80BF048}" srcId="{7B901B9A-D47D-4B08-AAA6-2C2BA6F6D129}" destId="{566CD48B-EC0B-4770-BAF5-B91713479911}" srcOrd="3" destOrd="0" parTransId="{899EED5E-2689-46E7-9150-EF22AEBE5C14}" sibTransId="{1D63C3B4-5948-4403-A335-374E46F2DB55}"/>
    <dgm:cxn modelId="{C67DCA92-5A74-4F7D-ADB8-6A8F8D6F408F}" type="presOf" srcId="{CA1781C5-C056-4382-AAA3-256032A9E47E}" destId="{D9A3FE5A-C0BC-4F71-870D-DA8E8BB13B5D}" srcOrd="0" destOrd="0" presId="urn:microsoft.com/office/officeart/2018/2/layout/IconVerticalSolidList"/>
    <dgm:cxn modelId="{8E1D28A1-9096-44BA-8E18-229717650CDD}" type="presOf" srcId="{7063710C-F535-40A0-8CDA-D50DB70CDA64}" destId="{C4264B33-6643-43F5-B634-4C2ABFF7E136}" srcOrd="0" destOrd="0" presId="urn:microsoft.com/office/officeart/2018/2/layout/IconVerticalSolidList"/>
    <dgm:cxn modelId="{F44EE3C7-093B-46D0-A59B-E2336FCACE39}" type="presOf" srcId="{7B901B9A-D47D-4B08-AAA6-2C2BA6F6D129}" destId="{0C49D260-AC61-43EE-9B44-7ACB64604DF1}" srcOrd="0" destOrd="0" presId="urn:microsoft.com/office/officeart/2018/2/layout/IconVerticalSolidList"/>
    <dgm:cxn modelId="{6B2A02E1-8093-430B-8408-D98FCACC3AEE}" type="presParOf" srcId="{0C49D260-AC61-43EE-9B44-7ACB64604DF1}" destId="{E110D54F-7A7B-4A4A-A4E1-A789D78575FE}" srcOrd="0" destOrd="0" presId="urn:microsoft.com/office/officeart/2018/2/layout/IconVerticalSolidList"/>
    <dgm:cxn modelId="{F33D8DDD-E03D-4357-8F35-06DE82A7F355}" type="presParOf" srcId="{E110D54F-7A7B-4A4A-A4E1-A789D78575FE}" destId="{F1294E81-F88A-4328-802D-13DCF52AAB96}" srcOrd="0" destOrd="0" presId="urn:microsoft.com/office/officeart/2018/2/layout/IconVerticalSolidList"/>
    <dgm:cxn modelId="{773FBBF5-28F1-42EF-A226-65FC7AF98DFE}" type="presParOf" srcId="{E110D54F-7A7B-4A4A-A4E1-A789D78575FE}" destId="{93C3DB03-DD7B-4FFA-BA55-B2EED7ABF69A}" srcOrd="1" destOrd="0" presId="urn:microsoft.com/office/officeart/2018/2/layout/IconVerticalSolidList"/>
    <dgm:cxn modelId="{5F57692D-27EF-4219-8DB5-F46751B451F0}" type="presParOf" srcId="{E110D54F-7A7B-4A4A-A4E1-A789D78575FE}" destId="{0E105D1F-3F5D-40B5-83E9-F328401C9DDE}" srcOrd="2" destOrd="0" presId="urn:microsoft.com/office/officeart/2018/2/layout/IconVerticalSolidList"/>
    <dgm:cxn modelId="{E58DDE87-D2F2-4D62-B223-7DD744B2F01F}" type="presParOf" srcId="{E110D54F-7A7B-4A4A-A4E1-A789D78575FE}" destId="{D9A3FE5A-C0BC-4F71-870D-DA8E8BB13B5D}" srcOrd="3" destOrd="0" presId="urn:microsoft.com/office/officeart/2018/2/layout/IconVerticalSolidList"/>
    <dgm:cxn modelId="{48A4FDA6-2649-45AA-AC19-35681C55A709}" type="presParOf" srcId="{0C49D260-AC61-43EE-9B44-7ACB64604DF1}" destId="{675B1B94-A2B5-4D96-A099-B7D45B4DE0E8}" srcOrd="1" destOrd="0" presId="urn:microsoft.com/office/officeart/2018/2/layout/IconVerticalSolidList"/>
    <dgm:cxn modelId="{39208609-7BCB-43A7-B4E7-6015B9A97A6C}" type="presParOf" srcId="{0C49D260-AC61-43EE-9B44-7ACB64604DF1}" destId="{45E81FBA-B7F3-4C42-B9D6-05F504B0A71B}" srcOrd="2" destOrd="0" presId="urn:microsoft.com/office/officeart/2018/2/layout/IconVerticalSolidList"/>
    <dgm:cxn modelId="{3FFCA9E5-68DC-4589-81AA-729F30CE5B7F}" type="presParOf" srcId="{45E81FBA-B7F3-4C42-B9D6-05F504B0A71B}" destId="{6FE40F53-0987-46D2-A6D1-EE9BE9A9F082}" srcOrd="0" destOrd="0" presId="urn:microsoft.com/office/officeart/2018/2/layout/IconVerticalSolidList"/>
    <dgm:cxn modelId="{741D1B6D-6D05-4032-961F-AF3E2DBD2332}" type="presParOf" srcId="{45E81FBA-B7F3-4C42-B9D6-05F504B0A71B}" destId="{52C09992-B12C-47E2-AF1C-B99247F6BD82}" srcOrd="1" destOrd="0" presId="urn:microsoft.com/office/officeart/2018/2/layout/IconVerticalSolidList"/>
    <dgm:cxn modelId="{CF5C85A9-08E1-47E1-AFC9-5DDAC5B91889}" type="presParOf" srcId="{45E81FBA-B7F3-4C42-B9D6-05F504B0A71B}" destId="{02FFEF18-A43D-4356-8445-82797ECF7BC4}" srcOrd="2" destOrd="0" presId="urn:microsoft.com/office/officeart/2018/2/layout/IconVerticalSolidList"/>
    <dgm:cxn modelId="{25A92FA6-1C9F-42EF-8F4A-D9CCF429A256}" type="presParOf" srcId="{45E81FBA-B7F3-4C42-B9D6-05F504B0A71B}" destId="{C4264B33-6643-43F5-B634-4C2ABFF7E136}" srcOrd="3" destOrd="0" presId="urn:microsoft.com/office/officeart/2018/2/layout/IconVerticalSolidList"/>
    <dgm:cxn modelId="{252D201D-2EE3-46E2-B990-19C114D86527}" type="presParOf" srcId="{0C49D260-AC61-43EE-9B44-7ACB64604DF1}" destId="{00A94898-5191-4C51-BFD7-5C134475002C}" srcOrd="3" destOrd="0" presId="urn:microsoft.com/office/officeart/2018/2/layout/IconVerticalSolidList"/>
    <dgm:cxn modelId="{CC21347F-63E8-470A-AF27-D528D2C39D3B}" type="presParOf" srcId="{0C49D260-AC61-43EE-9B44-7ACB64604DF1}" destId="{6E4ED0C3-A2DA-4354-811B-F2DD82DD7DF4}" srcOrd="4" destOrd="0" presId="urn:microsoft.com/office/officeart/2018/2/layout/IconVerticalSolidList"/>
    <dgm:cxn modelId="{5E7151DC-0F82-406E-9B48-B0E1502E576C}" type="presParOf" srcId="{6E4ED0C3-A2DA-4354-811B-F2DD82DD7DF4}" destId="{2573136B-DAC6-4DEA-8CF0-B77C5F25A89F}" srcOrd="0" destOrd="0" presId="urn:microsoft.com/office/officeart/2018/2/layout/IconVerticalSolidList"/>
    <dgm:cxn modelId="{94E065E2-478D-4A7D-8B94-8AE175867D2C}" type="presParOf" srcId="{6E4ED0C3-A2DA-4354-811B-F2DD82DD7DF4}" destId="{E9426558-7753-4341-87DA-4078CD3CD368}" srcOrd="1" destOrd="0" presId="urn:microsoft.com/office/officeart/2018/2/layout/IconVerticalSolidList"/>
    <dgm:cxn modelId="{7D6F9BA9-22EE-4737-B3EC-149720DE03EC}" type="presParOf" srcId="{6E4ED0C3-A2DA-4354-811B-F2DD82DD7DF4}" destId="{2BF25906-3D7A-4D8D-98E1-2C27205524F2}" srcOrd="2" destOrd="0" presId="urn:microsoft.com/office/officeart/2018/2/layout/IconVerticalSolidList"/>
    <dgm:cxn modelId="{4217A64A-2402-4F46-B444-C0B4AA6C9951}" type="presParOf" srcId="{6E4ED0C3-A2DA-4354-811B-F2DD82DD7DF4}" destId="{22FA8709-D857-45FE-B56A-7F199EF9DB7F}" srcOrd="3" destOrd="0" presId="urn:microsoft.com/office/officeart/2018/2/layout/IconVerticalSolidList"/>
    <dgm:cxn modelId="{95DCEAF5-C8ED-40D8-9C50-DE47B0D07A56}" type="presParOf" srcId="{0C49D260-AC61-43EE-9B44-7ACB64604DF1}" destId="{F60F6E0D-1F10-48B1-8546-B471C5973110}" srcOrd="5" destOrd="0" presId="urn:microsoft.com/office/officeart/2018/2/layout/IconVerticalSolidList"/>
    <dgm:cxn modelId="{AB0AFBCB-7987-4953-8739-EF8A51461244}" type="presParOf" srcId="{0C49D260-AC61-43EE-9B44-7ACB64604DF1}" destId="{B66ED276-0F51-4081-AF20-AE6FA591B3B1}" srcOrd="6" destOrd="0" presId="urn:microsoft.com/office/officeart/2018/2/layout/IconVerticalSolidList"/>
    <dgm:cxn modelId="{DA774279-4906-46E0-A419-B147DE86663B}" type="presParOf" srcId="{B66ED276-0F51-4081-AF20-AE6FA591B3B1}" destId="{69771EDB-A7D7-4835-B739-BCD205377F59}" srcOrd="0" destOrd="0" presId="urn:microsoft.com/office/officeart/2018/2/layout/IconVerticalSolidList"/>
    <dgm:cxn modelId="{F94AF329-5F1B-4CB6-9151-DD46285070B2}" type="presParOf" srcId="{B66ED276-0F51-4081-AF20-AE6FA591B3B1}" destId="{D51BAF3C-F8FD-4309-9D0B-ECA7E7F73995}" srcOrd="1" destOrd="0" presId="urn:microsoft.com/office/officeart/2018/2/layout/IconVerticalSolidList"/>
    <dgm:cxn modelId="{CB02180F-CD1A-46D1-9DA7-939C26D13C34}" type="presParOf" srcId="{B66ED276-0F51-4081-AF20-AE6FA591B3B1}" destId="{38C9E63A-F6DA-460C-949E-8CEECB57B83A}" srcOrd="2" destOrd="0" presId="urn:microsoft.com/office/officeart/2018/2/layout/IconVerticalSolidList"/>
    <dgm:cxn modelId="{B67FE890-70BD-497C-B367-7D3F10EF08F4}" type="presParOf" srcId="{B66ED276-0F51-4081-AF20-AE6FA591B3B1}" destId="{108B3782-256E-41A6-ACB1-0DB8EB74077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763B89-A9CA-40D8-9517-9BE4AE173A99}"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C6339DB-5C0A-4D8A-A3E4-32E694FB7E6C}">
      <dgm:prSet custT="1"/>
      <dgm:spPr/>
      <dgm:t>
        <a:bodyPr/>
        <a:lstStyle/>
        <a:p>
          <a:r>
            <a:rPr lang="tr-TR" sz="2400" b="1" dirty="0"/>
            <a:t>Weaknesses (Zayıf Yönler)</a:t>
          </a:r>
          <a:endParaRPr lang="en-US" sz="2400" dirty="0"/>
        </a:p>
      </dgm:t>
    </dgm:pt>
    <dgm:pt modelId="{05E4CED8-F843-4AD3-A8C7-D3473EBA5D55}" type="parTrans" cxnId="{D25C49E3-F651-4BB1-A92B-13E29CA34459}">
      <dgm:prSet/>
      <dgm:spPr/>
      <dgm:t>
        <a:bodyPr/>
        <a:lstStyle/>
        <a:p>
          <a:endParaRPr lang="en-US"/>
        </a:p>
      </dgm:t>
    </dgm:pt>
    <dgm:pt modelId="{C161D286-E316-4880-A278-C4A91DCE06CF}" type="sibTrans" cxnId="{D25C49E3-F651-4BB1-A92B-13E29CA34459}">
      <dgm:prSet/>
      <dgm:spPr/>
      <dgm:t>
        <a:bodyPr/>
        <a:lstStyle/>
        <a:p>
          <a:endParaRPr lang="en-US"/>
        </a:p>
      </dgm:t>
    </dgm:pt>
    <dgm:pt modelId="{9C872C7B-98DA-4150-83A0-44D8D89F3EE6}">
      <dgm:prSet/>
      <dgm:spPr/>
      <dgm:t>
        <a:bodyPr/>
        <a:lstStyle/>
        <a:p>
          <a:r>
            <a:rPr lang="tr-TR" dirty="0"/>
            <a:t>Yapay zeka modellerinin eğitimi uzun sürebilir ve yüksek hesaplama gücü gerektirebilir.</a:t>
          </a:r>
          <a:endParaRPr lang="en-US" dirty="0"/>
        </a:p>
      </dgm:t>
    </dgm:pt>
    <dgm:pt modelId="{A4A651E2-FF7B-4E60-A342-2F5D3AABF180}" type="parTrans" cxnId="{85EDD8CF-E53D-42AF-96E1-486B1640D046}">
      <dgm:prSet/>
      <dgm:spPr/>
      <dgm:t>
        <a:bodyPr/>
        <a:lstStyle/>
        <a:p>
          <a:endParaRPr lang="en-US"/>
        </a:p>
      </dgm:t>
    </dgm:pt>
    <dgm:pt modelId="{9FB5B1D6-A9CA-44C6-9685-DA660C94384A}" type="sibTrans" cxnId="{85EDD8CF-E53D-42AF-96E1-486B1640D046}">
      <dgm:prSet/>
      <dgm:spPr/>
      <dgm:t>
        <a:bodyPr/>
        <a:lstStyle/>
        <a:p>
          <a:endParaRPr lang="en-US"/>
        </a:p>
      </dgm:t>
    </dgm:pt>
    <dgm:pt modelId="{318D0459-5585-4168-A538-7D6233F94342}">
      <dgm:prSet/>
      <dgm:spPr/>
      <dgm:t>
        <a:bodyPr/>
        <a:lstStyle/>
        <a:p>
          <a:r>
            <a:rPr lang="tr-TR"/>
            <a:t>Çalışacağımız veriler için finansal piyasalarda temel bilgi gerekiyor.</a:t>
          </a:r>
          <a:endParaRPr lang="en-US"/>
        </a:p>
      </dgm:t>
    </dgm:pt>
    <dgm:pt modelId="{F1C03172-AC61-48C4-B7CE-943174D5F534}" type="parTrans" cxnId="{44DF6CE3-372E-482D-9973-5AFEC3292CC2}">
      <dgm:prSet/>
      <dgm:spPr/>
      <dgm:t>
        <a:bodyPr/>
        <a:lstStyle/>
        <a:p>
          <a:endParaRPr lang="en-US"/>
        </a:p>
      </dgm:t>
    </dgm:pt>
    <dgm:pt modelId="{1E9F81CC-8CDE-41B2-9319-37D18428A7EE}" type="sibTrans" cxnId="{44DF6CE3-372E-482D-9973-5AFEC3292CC2}">
      <dgm:prSet/>
      <dgm:spPr/>
      <dgm:t>
        <a:bodyPr/>
        <a:lstStyle/>
        <a:p>
          <a:endParaRPr lang="en-US"/>
        </a:p>
      </dgm:t>
    </dgm:pt>
    <dgm:pt modelId="{4FE42EB2-0CBA-4BDD-9887-1CB2082AB70C}">
      <dgm:prSet/>
      <dgm:spPr/>
      <dgm:t>
        <a:bodyPr/>
        <a:lstStyle/>
        <a:p>
          <a:r>
            <a:rPr lang="tr-TR"/>
            <a:t>Kullanıcıların yeni bir teknolojiye (yapay zekaya) güven duyması zaman alabilir.</a:t>
          </a:r>
          <a:endParaRPr lang="en-US"/>
        </a:p>
      </dgm:t>
    </dgm:pt>
    <dgm:pt modelId="{677883D4-2714-437C-824A-DB4246810B76}" type="parTrans" cxnId="{16808DEB-4856-485B-8F3D-399E3A669DDB}">
      <dgm:prSet/>
      <dgm:spPr/>
      <dgm:t>
        <a:bodyPr/>
        <a:lstStyle/>
        <a:p>
          <a:endParaRPr lang="en-US"/>
        </a:p>
      </dgm:t>
    </dgm:pt>
    <dgm:pt modelId="{7AA17888-DEA1-40B3-BD8A-3ECB8D3A0366}" type="sibTrans" cxnId="{16808DEB-4856-485B-8F3D-399E3A669DDB}">
      <dgm:prSet/>
      <dgm:spPr/>
      <dgm:t>
        <a:bodyPr/>
        <a:lstStyle/>
        <a:p>
          <a:endParaRPr lang="en-US"/>
        </a:p>
      </dgm:t>
    </dgm:pt>
    <dgm:pt modelId="{06D91738-2A25-4C7B-BD68-2F581837C71E}">
      <dgm:prSet/>
      <dgm:spPr/>
      <dgm:t>
        <a:bodyPr/>
        <a:lstStyle/>
        <a:p>
          <a:r>
            <a:rPr lang="tr-TR"/>
            <a:t>Piyasa koşulları hızla değiştiğinden, modellerin sürekli güncellenmesi ve yeniden eğitilmesi gerekebilir.</a:t>
          </a:r>
          <a:endParaRPr lang="en-US"/>
        </a:p>
      </dgm:t>
    </dgm:pt>
    <dgm:pt modelId="{C952FED6-E4EF-4B46-846D-EC0E138F09A3}" type="parTrans" cxnId="{7A16B32D-98A3-47A2-BAAC-DF342C5B52DA}">
      <dgm:prSet/>
      <dgm:spPr/>
      <dgm:t>
        <a:bodyPr/>
        <a:lstStyle/>
        <a:p>
          <a:endParaRPr lang="en-US"/>
        </a:p>
      </dgm:t>
    </dgm:pt>
    <dgm:pt modelId="{5CB4AAB6-DBC5-4E79-826C-42411B31791D}" type="sibTrans" cxnId="{7A16B32D-98A3-47A2-BAAC-DF342C5B52DA}">
      <dgm:prSet/>
      <dgm:spPr/>
      <dgm:t>
        <a:bodyPr/>
        <a:lstStyle/>
        <a:p>
          <a:endParaRPr lang="en-US"/>
        </a:p>
      </dgm:t>
    </dgm:pt>
    <dgm:pt modelId="{1F94A7FF-C4AD-41E6-9089-43E0122AEE95}" type="pres">
      <dgm:prSet presAssocID="{FA763B89-A9CA-40D8-9517-9BE4AE173A99}" presName="hierChild1" presStyleCnt="0">
        <dgm:presLayoutVars>
          <dgm:chPref val="1"/>
          <dgm:dir/>
          <dgm:animOne val="branch"/>
          <dgm:animLvl val="lvl"/>
          <dgm:resizeHandles/>
        </dgm:presLayoutVars>
      </dgm:prSet>
      <dgm:spPr/>
    </dgm:pt>
    <dgm:pt modelId="{F7DFE931-5AAC-408D-9579-442A8151CEC4}" type="pres">
      <dgm:prSet presAssocID="{2C6339DB-5C0A-4D8A-A3E4-32E694FB7E6C}" presName="hierRoot1" presStyleCnt="0"/>
      <dgm:spPr/>
    </dgm:pt>
    <dgm:pt modelId="{E6206E6A-55CF-40A0-B199-E016EE8678BE}" type="pres">
      <dgm:prSet presAssocID="{2C6339DB-5C0A-4D8A-A3E4-32E694FB7E6C}" presName="composite" presStyleCnt="0"/>
      <dgm:spPr/>
    </dgm:pt>
    <dgm:pt modelId="{1D09C5E6-62CB-4A40-98F8-4F0C9DA2696D}" type="pres">
      <dgm:prSet presAssocID="{2C6339DB-5C0A-4D8A-A3E4-32E694FB7E6C}" presName="background" presStyleLbl="node0" presStyleIdx="0" presStyleCnt="1"/>
      <dgm:spPr/>
    </dgm:pt>
    <dgm:pt modelId="{6019DFD6-9008-499E-A789-D5A3A9648304}" type="pres">
      <dgm:prSet presAssocID="{2C6339DB-5C0A-4D8A-A3E4-32E694FB7E6C}" presName="text" presStyleLbl="fgAcc0" presStyleIdx="0" presStyleCnt="1">
        <dgm:presLayoutVars>
          <dgm:chPref val="3"/>
        </dgm:presLayoutVars>
      </dgm:prSet>
      <dgm:spPr/>
    </dgm:pt>
    <dgm:pt modelId="{14415B3E-8A8E-490D-B0C8-188F1A5D304A}" type="pres">
      <dgm:prSet presAssocID="{2C6339DB-5C0A-4D8A-A3E4-32E694FB7E6C}" presName="hierChild2" presStyleCnt="0"/>
      <dgm:spPr/>
    </dgm:pt>
    <dgm:pt modelId="{1E9F26B4-8B87-45A1-96AE-C75014380D5E}" type="pres">
      <dgm:prSet presAssocID="{A4A651E2-FF7B-4E60-A342-2F5D3AABF180}" presName="Name10" presStyleLbl="parChTrans1D2" presStyleIdx="0" presStyleCnt="4"/>
      <dgm:spPr/>
    </dgm:pt>
    <dgm:pt modelId="{11131544-E46D-4A61-BEA8-CBA1FB6DAAA6}" type="pres">
      <dgm:prSet presAssocID="{9C872C7B-98DA-4150-83A0-44D8D89F3EE6}" presName="hierRoot2" presStyleCnt="0"/>
      <dgm:spPr/>
    </dgm:pt>
    <dgm:pt modelId="{29FFB79A-EB2F-4758-9074-472C74CC7439}" type="pres">
      <dgm:prSet presAssocID="{9C872C7B-98DA-4150-83A0-44D8D89F3EE6}" presName="composite2" presStyleCnt="0"/>
      <dgm:spPr/>
    </dgm:pt>
    <dgm:pt modelId="{E3A7E485-B19C-45EC-9747-42FAF61478C6}" type="pres">
      <dgm:prSet presAssocID="{9C872C7B-98DA-4150-83A0-44D8D89F3EE6}" presName="background2" presStyleLbl="node2" presStyleIdx="0" presStyleCnt="4"/>
      <dgm:spPr/>
    </dgm:pt>
    <dgm:pt modelId="{813A619E-540C-4B13-8C07-A9BF19F8CF72}" type="pres">
      <dgm:prSet presAssocID="{9C872C7B-98DA-4150-83A0-44D8D89F3EE6}" presName="text2" presStyleLbl="fgAcc2" presStyleIdx="0" presStyleCnt="4">
        <dgm:presLayoutVars>
          <dgm:chPref val="3"/>
        </dgm:presLayoutVars>
      </dgm:prSet>
      <dgm:spPr/>
    </dgm:pt>
    <dgm:pt modelId="{864CDA9E-5A19-4FC6-9B1E-AD7A708070B1}" type="pres">
      <dgm:prSet presAssocID="{9C872C7B-98DA-4150-83A0-44D8D89F3EE6}" presName="hierChild3" presStyleCnt="0"/>
      <dgm:spPr/>
    </dgm:pt>
    <dgm:pt modelId="{2D89D266-BCA8-4BD0-BE27-813455D63652}" type="pres">
      <dgm:prSet presAssocID="{F1C03172-AC61-48C4-B7CE-943174D5F534}" presName="Name10" presStyleLbl="parChTrans1D2" presStyleIdx="1" presStyleCnt="4"/>
      <dgm:spPr/>
    </dgm:pt>
    <dgm:pt modelId="{05B60FFC-5CFF-490E-BA5A-3ACB23834F99}" type="pres">
      <dgm:prSet presAssocID="{318D0459-5585-4168-A538-7D6233F94342}" presName="hierRoot2" presStyleCnt="0"/>
      <dgm:spPr/>
    </dgm:pt>
    <dgm:pt modelId="{0194D4C1-E16C-4DD9-B059-B31FCD70C9F8}" type="pres">
      <dgm:prSet presAssocID="{318D0459-5585-4168-A538-7D6233F94342}" presName="composite2" presStyleCnt="0"/>
      <dgm:spPr/>
    </dgm:pt>
    <dgm:pt modelId="{13D2DDE1-CD82-4B74-92E8-8421E0739188}" type="pres">
      <dgm:prSet presAssocID="{318D0459-5585-4168-A538-7D6233F94342}" presName="background2" presStyleLbl="node2" presStyleIdx="1" presStyleCnt="4"/>
      <dgm:spPr/>
    </dgm:pt>
    <dgm:pt modelId="{A914CCA9-38C1-478E-807D-13B8E95E5AC6}" type="pres">
      <dgm:prSet presAssocID="{318D0459-5585-4168-A538-7D6233F94342}" presName="text2" presStyleLbl="fgAcc2" presStyleIdx="1" presStyleCnt="4">
        <dgm:presLayoutVars>
          <dgm:chPref val="3"/>
        </dgm:presLayoutVars>
      </dgm:prSet>
      <dgm:spPr/>
    </dgm:pt>
    <dgm:pt modelId="{4C306A84-87A8-47EB-A893-29AAE986F52A}" type="pres">
      <dgm:prSet presAssocID="{318D0459-5585-4168-A538-7D6233F94342}" presName="hierChild3" presStyleCnt="0"/>
      <dgm:spPr/>
    </dgm:pt>
    <dgm:pt modelId="{1C99717E-C854-4AFD-8F8C-7ADD40312009}" type="pres">
      <dgm:prSet presAssocID="{677883D4-2714-437C-824A-DB4246810B76}" presName="Name10" presStyleLbl="parChTrans1D2" presStyleIdx="2" presStyleCnt="4"/>
      <dgm:spPr/>
    </dgm:pt>
    <dgm:pt modelId="{116B858C-009E-4691-AF51-2892ACD3E144}" type="pres">
      <dgm:prSet presAssocID="{4FE42EB2-0CBA-4BDD-9887-1CB2082AB70C}" presName="hierRoot2" presStyleCnt="0"/>
      <dgm:spPr/>
    </dgm:pt>
    <dgm:pt modelId="{22443F1F-8F99-4147-8364-4BC74CE658A6}" type="pres">
      <dgm:prSet presAssocID="{4FE42EB2-0CBA-4BDD-9887-1CB2082AB70C}" presName="composite2" presStyleCnt="0"/>
      <dgm:spPr/>
    </dgm:pt>
    <dgm:pt modelId="{AB0A4DBF-2F1F-4C0E-98FF-C13A93E9E415}" type="pres">
      <dgm:prSet presAssocID="{4FE42EB2-0CBA-4BDD-9887-1CB2082AB70C}" presName="background2" presStyleLbl="node2" presStyleIdx="2" presStyleCnt="4"/>
      <dgm:spPr/>
    </dgm:pt>
    <dgm:pt modelId="{95831FA0-2456-4A90-83B2-823BA264631F}" type="pres">
      <dgm:prSet presAssocID="{4FE42EB2-0CBA-4BDD-9887-1CB2082AB70C}" presName="text2" presStyleLbl="fgAcc2" presStyleIdx="2" presStyleCnt="4">
        <dgm:presLayoutVars>
          <dgm:chPref val="3"/>
        </dgm:presLayoutVars>
      </dgm:prSet>
      <dgm:spPr/>
    </dgm:pt>
    <dgm:pt modelId="{6050D81A-C0D5-4C1F-95DB-3A21EEF88DCA}" type="pres">
      <dgm:prSet presAssocID="{4FE42EB2-0CBA-4BDD-9887-1CB2082AB70C}" presName="hierChild3" presStyleCnt="0"/>
      <dgm:spPr/>
    </dgm:pt>
    <dgm:pt modelId="{5E378FDB-4FAA-493E-AC85-D0C2B8F9DBE1}" type="pres">
      <dgm:prSet presAssocID="{C952FED6-E4EF-4B46-846D-EC0E138F09A3}" presName="Name10" presStyleLbl="parChTrans1D2" presStyleIdx="3" presStyleCnt="4"/>
      <dgm:spPr/>
    </dgm:pt>
    <dgm:pt modelId="{D8EAFDEF-2C68-4C3F-8D7D-E8E389F56A63}" type="pres">
      <dgm:prSet presAssocID="{06D91738-2A25-4C7B-BD68-2F581837C71E}" presName="hierRoot2" presStyleCnt="0"/>
      <dgm:spPr/>
    </dgm:pt>
    <dgm:pt modelId="{94CEAE7D-BC85-47B2-9140-27DA54C7534B}" type="pres">
      <dgm:prSet presAssocID="{06D91738-2A25-4C7B-BD68-2F581837C71E}" presName="composite2" presStyleCnt="0"/>
      <dgm:spPr/>
    </dgm:pt>
    <dgm:pt modelId="{C2B58642-DD5F-46B3-AA5F-55E59985AA26}" type="pres">
      <dgm:prSet presAssocID="{06D91738-2A25-4C7B-BD68-2F581837C71E}" presName="background2" presStyleLbl="node2" presStyleIdx="3" presStyleCnt="4"/>
      <dgm:spPr/>
    </dgm:pt>
    <dgm:pt modelId="{EE7B0382-D7E5-4DC3-BC32-E59177755CA3}" type="pres">
      <dgm:prSet presAssocID="{06D91738-2A25-4C7B-BD68-2F581837C71E}" presName="text2" presStyleLbl="fgAcc2" presStyleIdx="3" presStyleCnt="4">
        <dgm:presLayoutVars>
          <dgm:chPref val="3"/>
        </dgm:presLayoutVars>
      </dgm:prSet>
      <dgm:spPr/>
    </dgm:pt>
    <dgm:pt modelId="{121C577D-A465-49AA-B7A7-A0DC8435D06D}" type="pres">
      <dgm:prSet presAssocID="{06D91738-2A25-4C7B-BD68-2F581837C71E}" presName="hierChild3" presStyleCnt="0"/>
      <dgm:spPr/>
    </dgm:pt>
  </dgm:ptLst>
  <dgm:cxnLst>
    <dgm:cxn modelId="{90615215-74F9-46BD-B1A6-AE87CA8A7AF8}" type="presOf" srcId="{4FE42EB2-0CBA-4BDD-9887-1CB2082AB70C}" destId="{95831FA0-2456-4A90-83B2-823BA264631F}" srcOrd="0" destOrd="0" presId="urn:microsoft.com/office/officeart/2005/8/layout/hierarchy1"/>
    <dgm:cxn modelId="{7A16B32D-98A3-47A2-BAAC-DF342C5B52DA}" srcId="{2C6339DB-5C0A-4D8A-A3E4-32E694FB7E6C}" destId="{06D91738-2A25-4C7B-BD68-2F581837C71E}" srcOrd="3" destOrd="0" parTransId="{C952FED6-E4EF-4B46-846D-EC0E138F09A3}" sibTransId="{5CB4AAB6-DBC5-4E79-826C-42411B31791D}"/>
    <dgm:cxn modelId="{203A8030-7FBA-4035-A849-AA5468379756}" type="presOf" srcId="{A4A651E2-FF7B-4E60-A342-2F5D3AABF180}" destId="{1E9F26B4-8B87-45A1-96AE-C75014380D5E}" srcOrd="0" destOrd="0" presId="urn:microsoft.com/office/officeart/2005/8/layout/hierarchy1"/>
    <dgm:cxn modelId="{FA739A4E-0CC9-444B-BED6-B041E0E81028}" type="presOf" srcId="{677883D4-2714-437C-824A-DB4246810B76}" destId="{1C99717E-C854-4AFD-8F8C-7ADD40312009}" srcOrd="0" destOrd="0" presId="urn:microsoft.com/office/officeart/2005/8/layout/hierarchy1"/>
    <dgm:cxn modelId="{7516A456-16A2-4B2A-8197-135665359432}" type="presOf" srcId="{FA763B89-A9CA-40D8-9517-9BE4AE173A99}" destId="{1F94A7FF-C4AD-41E6-9089-43E0122AEE95}" srcOrd="0" destOrd="0" presId="urn:microsoft.com/office/officeart/2005/8/layout/hierarchy1"/>
    <dgm:cxn modelId="{065C0CA0-EDDB-411C-8F4E-7053F01CB227}" type="presOf" srcId="{318D0459-5585-4168-A538-7D6233F94342}" destId="{A914CCA9-38C1-478E-807D-13B8E95E5AC6}" srcOrd="0" destOrd="0" presId="urn:microsoft.com/office/officeart/2005/8/layout/hierarchy1"/>
    <dgm:cxn modelId="{575F32C0-E835-432C-9C53-2AADF6920247}" type="presOf" srcId="{2C6339DB-5C0A-4D8A-A3E4-32E694FB7E6C}" destId="{6019DFD6-9008-499E-A789-D5A3A9648304}" srcOrd="0" destOrd="0" presId="urn:microsoft.com/office/officeart/2005/8/layout/hierarchy1"/>
    <dgm:cxn modelId="{85EDD8CF-E53D-42AF-96E1-486B1640D046}" srcId="{2C6339DB-5C0A-4D8A-A3E4-32E694FB7E6C}" destId="{9C872C7B-98DA-4150-83A0-44D8D89F3EE6}" srcOrd="0" destOrd="0" parTransId="{A4A651E2-FF7B-4E60-A342-2F5D3AABF180}" sibTransId="{9FB5B1D6-A9CA-44C6-9685-DA660C94384A}"/>
    <dgm:cxn modelId="{ED5846D3-392B-45C8-B2AF-0664E607268E}" type="presOf" srcId="{06D91738-2A25-4C7B-BD68-2F581837C71E}" destId="{EE7B0382-D7E5-4DC3-BC32-E59177755CA3}" srcOrd="0" destOrd="0" presId="urn:microsoft.com/office/officeart/2005/8/layout/hierarchy1"/>
    <dgm:cxn modelId="{D25C49E3-F651-4BB1-A92B-13E29CA34459}" srcId="{FA763B89-A9CA-40D8-9517-9BE4AE173A99}" destId="{2C6339DB-5C0A-4D8A-A3E4-32E694FB7E6C}" srcOrd="0" destOrd="0" parTransId="{05E4CED8-F843-4AD3-A8C7-D3473EBA5D55}" sibTransId="{C161D286-E316-4880-A278-C4A91DCE06CF}"/>
    <dgm:cxn modelId="{44DF6CE3-372E-482D-9973-5AFEC3292CC2}" srcId="{2C6339DB-5C0A-4D8A-A3E4-32E694FB7E6C}" destId="{318D0459-5585-4168-A538-7D6233F94342}" srcOrd="1" destOrd="0" parTransId="{F1C03172-AC61-48C4-B7CE-943174D5F534}" sibTransId="{1E9F81CC-8CDE-41B2-9319-37D18428A7EE}"/>
    <dgm:cxn modelId="{2DF271E7-0FF8-404E-AF71-48B11FF2CB1A}" type="presOf" srcId="{F1C03172-AC61-48C4-B7CE-943174D5F534}" destId="{2D89D266-BCA8-4BD0-BE27-813455D63652}" srcOrd="0" destOrd="0" presId="urn:microsoft.com/office/officeart/2005/8/layout/hierarchy1"/>
    <dgm:cxn modelId="{16808DEB-4856-485B-8F3D-399E3A669DDB}" srcId="{2C6339DB-5C0A-4D8A-A3E4-32E694FB7E6C}" destId="{4FE42EB2-0CBA-4BDD-9887-1CB2082AB70C}" srcOrd="2" destOrd="0" parTransId="{677883D4-2714-437C-824A-DB4246810B76}" sibTransId="{7AA17888-DEA1-40B3-BD8A-3ECB8D3A0366}"/>
    <dgm:cxn modelId="{F3189CF4-9685-4B9F-A0AB-284C38E442C5}" type="presOf" srcId="{C952FED6-E4EF-4B46-846D-EC0E138F09A3}" destId="{5E378FDB-4FAA-493E-AC85-D0C2B8F9DBE1}" srcOrd="0" destOrd="0" presId="urn:microsoft.com/office/officeart/2005/8/layout/hierarchy1"/>
    <dgm:cxn modelId="{8F634DF6-738B-4DE5-B469-4D8624C71EFB}" type="presOf" srcId="{9C872C7B-98DA-4150-83A0-44D8D89F3EE6}" destId="{813A619E-540C-4B13-8C07-A9BF19F8CF72}" srcOrd="0" destOrd="0" presId="urn:microsoft.com/office/officeart/2005/8/layout/hierarchy1"/>
    <dgm:cxn modelId="{25618EF5-1F07-4E7C-8F32-2612413BD5DB}" type="presParOf" srcId="{1F94A7FF-C4AD-41E6-9089-43E0122AEE95}" destId="{F7DFE931-5AAC-408D-9579-442A8151CEC4}" srcOrd="0" destOrd="0" presId="urn:microsoft.com/office/officeart/2005/8/layout/hierarchy1"/>
    <dgm:cxn modelId="{BBC0692A-A52E-458E-83B3-F6398F866E63}" type="presParOf" srcId="{F7DFE931-5AAC-408D-9579-442A8151CEC4}" destId="{E6206E6A-55CF-40A0-B199-E016EE8678BE}" srcOrd="0" destOrd="0" presId="urn:microsoft.com/office/officeart/2005/8/layout/hierarchy1"/>
    <dgm:cxn modelId="{7ED3CE1F-F003-4A60-81D7-07004E141B97}" type="presParOf" srcId="{E6206E6A-55CF-40A0-B199-E016EE8678BE}" destId="{1D09C5E6-62CB-4A40-98F8-4F0C9DA2696D}" srcOrd="0" destOrd="0" presId="urn:microsoft.com/office/officeart/2005/8/layout/hierarchy1"/>
    <dgm:cxn modelId="{E031C571-CDC2-45C8-B837-BFCA8F158270}" type="presParOf" srcId="{E6206E6A-55CF-40A0-B199-E016EE8678BE}" destId="{6019DFD6-9008-499E-A789-D5A3A9648304}" srcOrd="1" destOrd="0" presId="urn:microsoft.com/office/officeart/2005/8/layout/hierarchy1"/>
    <dgm:cxn modelId="{D3EAA4E5-A076-43B1-B232-3ADB8409495A}" type="presParOf" srcId="{F7DFE931-5AAC-408D-9579-442A8151CEC4}" destId="{14415B3E-8A8E-490D-B0C8-188F1A5D304A}" srcOrd="1" destOrd="0" presId="urn:microsoft.com/office/officeart/2005/8/layout/hierarchy1"/>
    <dgm:cxn modelId="{40E6A3F4-3826-4F57-A1D1-C5C6931756D4}" type="presParOf" srcId="{14415B3E-8A8E-490D-B0C8-188F1A5D304A}" destId="{1E9F26B4-8B87-45A1-96AE-C75014380D5E}" srcOrd="0" destOrd="0" presId="urn:microsoft.com/office/officeart/2005/8/layout/hierarchy1"/>
    <dgm:cxn modelId="{023CF7C9-3A0E-4BF2-829E-BA0C26147478}" type="presParOf" srcId="{14415B3E-8A8E-490D-B0C8-188F1A5D304A}" destId="{11131544-E46D-4A61-BEA8-CBA1FB6DAAA6}" srcOrd="1" destOrd="0" presId="urn:microsoft.com/office/officeart/2005/8/layout/hierarchy1"/>
    <dgm:cxn modelId="{BA352E43-A9FE-4C89-B648-A44AB81968C9}" type="presParOf" srcId="{11131544-E46D-4A61-BEA8-CBA1FB6DAAA6}" destId="{29FFB79A-EB2F-4758-9074-472C74CC7439}" srcOrd="0" destOrd="0" presId="urn:microsoft.com/office/officeart/2005/8/layout/hierarchy1"/>
    <dgm:cxn modelId="{094FC3C2-5215-4C07-BDF4-558EDC64137A}" type="presParOf" srcId="{29FFB79A-EB2F-4758-9074-472C74CC7439}" destId="{E3A7E485-B19C-45EC-9747-42FAF61478C6}" srcOrd="0" destOrd="0" presId="urn:microsoft.com/office/officeart/2005/8/layout/hierarchy1"/>
    <dgm:cxn modelId="{00C31606-AE22-42CC-B45F-DD37D8BE95FF}" type="presParOf" srcId="{29FFB79A-EB2F-4758-9074-472C74CC7439}" destId="{813A619E-540C-4B13-8C07-A9BF19F8CF72}" srcOrd="1" destOrd="0" presId="urn:microsoft.com/office/officeart/2005/8/layout/hierarchy1"/>
    <dgm:cxn modelId="{351BDCDF-47E0-49B7-9F41-68D4DC73C62C}" type="presParOf" srcId="{11131544-E46D-4A61-BEA8-CBA1FB6DAAA6}" destId="{864CDA9E-5A19-4FC6-9B1E-AD7A708070B1}" srcOrd="1" destOrd="0" presId="urn:microsoft.com/office/officeart/2005/8/layout/hierarchy1"/>
    <dgm:cxn modelId="{3DC2FDE9-CAA2-489D-A3CA-BBDE9C5A3FA8}" type="presParOf" srcId="{14415B3E-8A8E-490D-B0C8-188F1A5D304A}" destId="{2D89D266-BCA8-4BD0-BE27-813455D63652}" srcOrd="2" destOrd="0" presId="urn:microsoft.com/office/officeart/2005/8/layout/hierarchy1"/>
    <dgm:cxn modelId="{C703D475-F47F-4128-AC0C-4A5F2EB900C0}" type="presParOf" srcId="{14415B3E-8A8E-490D-B0C8-188F1A5D304A}" destId="{05B60FFC-5CFF-490E-BA5A-3ACB23834F99}" srcOrd="3" destOrd="0" presId="urn:microsoft.com/office/officeart/2005/8/layout/hierarchy1"/>
    <dgm:cxn modelId="{5D4B1B94-4734-46EE-88A3-44DB61E47D54}" type="presParOf" srcId="{05B60FFC-5CFF-490E-BA5A-3ACB23834F99}" destId="{0194D4C1-E16C-4DD9-B059-B31FCD70C9F8}" srcOrd="0" destOrd="0" presId="urn:microsoft.com/office/officeart/2005/8/layout/hierarchy1"/>
    <dgm:cxn modelId="{0B263098-C440-484A-8199-A097B70382F2}" type="presParOf" srcId="{0194D4C1-E16C-4DD9-B059-B31FCD70C9F8}" destId="{13D2DDE1-CD82-4B74-92E8-8421E0739188}" srcOrd="0" destOrd="0" presId="urn:microsoft.com/office/officeart/2005/8/layout/hierarchy1"/>
    <dgm:cxn modelId="{11B0461C-0A7E-4BDA-9E8C-2A1DAED12725}" type="presParOf" srcId="{0194D4C1-E16C-4DD9-B059-B31FCD70C9F8}" destId="{A914CCA9-38C1-478E-807D-13B8E95E5AC6}" srcOrd="1" destOrd="0" presId="urn:microsoft.com/office/officeart/2005/8/layout/hierarchy1"/>
    <dgm:cxn modelId="{5B44BF4D-776A-46BC-A218-584F5E4AE58B}" type="presParOf" srcId="{05B60FFC-5CFF-490E-BA5A-3ACB23834F99}" destId="{4C306A84-87A8-47EB-A893-29AAE986F52A}" srcOrd="1" destOrd="0" presId="urn:microsoft.com/office/officeart/2005/8/layout/hierarchy1"/>
    <dgm:cxn modelId="{EE3688BB-9BB3-4704-AA58-2A3D4229E06F}" type="presParOf" srcId="{14415B3E-8A8E-490D-B0C8-188F1A5D304A}" destId="{1C99717E-C854-4AFD-8F8C-7ADD40312009}" srcOrd="4" destOrd="0" presId="urn:microsoft.com/office/officeart/2005/8/layout/hierarchy1"/>
    <dgm:cxn modelId="{EEE36773-6534-4B46-B688-7BB5C1D7A307}" type="presParOf" srcId="{14415B3E-8A8E-490D-B0C8-188F1A5D304A}" destId="{116B858C-009E-4691-AF51-2892ACD3E144}" srcOrd="5" destOrd="0" presId="urn:microsoft.com/office/officeart/2005/8/layout/hierarchy1"/>
    <dgm:cxn modelId="{BC645104-848F-41CF-9749-D3311AE73E3C}" type="presParOf" srcId="{116B858C-009E-4691-AF51-2892ACD3E144}" destId="{22443F1F-8F99-4147-8364-4BC74CE658A6}" srcOrd="0" destOrd="0" presId="urn:microsoft.com/office/officeart/2005/8/layout/hierarchy1"/>
    <dgm:cxn modelId="{67C9D01D-DF84-4447-966F-CD21B842924E}" type="presParOf" srcId="{22443F1F-8F99-4147-8364-4BC74CE658A6}" destId="{AB0A4DBF-2F1F-4C0E-98FF-C13A93E9E415}" srcOrd="0" destOrd="0" presId="urn:microsoft.com/office/officeart/2005/8/layout/hierarchy1"/>
    <dgm:cxn modelId="{5B29681A-DF03-4CF9-96DF-E1FA7CB0CA9D}" type="presParOf" srcId="{22443F1F-8F99-4147-8364-4BC74CE658A6}" destId="{95831FA0-2456-4A90-83B2-823BA264631F}" srcOrd="1" destOrd="0" presId="urn:microsoft.com/office/officeart/2005/8/layout/hierarchy1"/>
    <dgm:cxn modelId="{84680A50-1983-4BE6-9442-59CF60723AA1}" type="presParOf" srcId="{116B858C-009E-4691-AF51-2892ACD3E144}" destId="{6050D81A-C0D5-4C1F-95DB-3A21EEF88DCA}" srcOrd="1" destOrd="0" presId="urn:microsoft.com/office/officeart/2005/8/layout/hierarchy1"/>
    <dgm:cxn modelId="{93299E3D-D1B7-4A97-A08E-8B5BCF7951E1}" type="presParOf" srcId="{14415B3E-8A8E-490D-B0C8-188F1A5D304A}" destId="{5E378FDB-4FAA-493E-AC85-D0C2B8F9DBE1}" srcOrd="6" destOrd="0" presId="urn:microsoft.com/office/officeart/2005/8/layout/hierarchy1"/>
    <dgm:cxn modelId="{31CD2F2E-EAFC-41CB-9CFB-10B7EF1F54B8}" type="presParOf" srcId="{14415B3E-8A8E-490D-B0C8-188F1A5D304A}" destId="{D8EAFDEF-2C68-4C3F-8D7D-E8E389F56A63}" srcOrd="7" destOrd="0" presId="urn:microsoft.com/office/officeart/2005/8/layout/hierarchy1"/>
    <dgm:cxn modelId="{3C4B17C8-14F7-4792-9FAA-DF607FEC8C1B}" type="presParOf" srcId="{D8EAFDEF-2C68-4C3F-8D7D-E8E389F56A63}" destId="{94CEAE7D-BC85-47B2-9140-27DA54C7534B}" srcOrd="0" destOrd="0" presId="urn:microsoft.com/office/officeart/2005/8/layout/hierarchy1"/>
    <dgm:cxn modelId="{46F06794-321E-49B7-88ED-97B78FF9E4CB}" type="presParOf" srcId="{94CEAE7D-BC85-47B2-9140-27DA54C7534B}" destId="{C2B58642-DD5F-46B3-AA5F-55E59985AA26}" srcOrd="0" destOrd="0" presId="urn:microsoft.com/office/officeart/2005/8/layout/hierarchy1"/>
    <dgm:cxn modelId="{BE1ADDC2-0E34-4CA4-8BF6-21632C2E09AC}" type="presParOf" srcId="{94CEAE7D-BC85-47B2-9140-27DA54C7534B}" destId="{EE7B0382-D7E5-4DC3-BC32-E59177755CA3}" srcOrd="1" destOrd="0" presId="urn:microsoft.com/office/officeart/2005/8/layout/hierarchy1"/>
    <dgm:cxn modelId="{819844C1-AF1E-4870-8143-CB852701359F}" type="presParOf" srcId="{D8EAFDEF-2C68-4C3F-8D7D-E8E389F56A63}" destId="{121C577D-A465-49AA-B7A7-A0DC8435D06D}"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FB6123D-B173-47C0-A0FF-CE553CAFFD3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EA98A9D-6D97-48FA-A9C9-BCED814D925C}">
      <dgm:prSet custT="1"/>
      <dgm:spPr/>
      <dgm:t>
        <a:bodyPr/>
        <a:lstStyle/>
        <a:p>
          <a:pPr>
            <a:lnSpc>
              <a:spcPct val="100000"/>
            </a:lnSpc>
          </a:pPr>
          <a:r>
            <a:rPr lang="tr-TR" sz="1300" dirty="0"/>
            <a:t>Türkiye'de ve dünya genelinde yapay zeka ve makine öğrenmesine olan ilginin artması, projeye olan talebi artırabilir.</a:t>
          </a:r>
          <a:endParaRPr lang="en-US" sz="1300" dirty="0"/>
        </a:p>
      </dgm:t>
    </dgm:pt>
    <dgm:pt modelId="{01239CD6-0BC2-409A-8977-2CBE3182988C}" type="parTrans" cxnId="{98BE1706-CED9-4E08-A913-F8F10C6E2690}">
      <dgm:prSet/>
      <dgm:spPr/>
      <dgm:t>
        <a:bodyPr/>
        <a:lstStyle/>
        <a:p>
          <a:endParaRPr lang="en-US"/>
        </a:p>
      </dgm:t>
    </dgm:pt>
    <dgm:pt modelId="{99B59FDD-2DE0-46F1-B0EC-2813F196032D}" type="sibTrans" cxnId="{98BE1706-CED9-4E08-A913-F8F10C6E2690}">
      <dgm:prSet/>
      <dgm:spPr/>
      <dgm:t>
        <a:bodyPr/>
        <a:lstStyle/>
        <a:p>
          <a:endParaRPr lang="en-US"/>
        </a:p>
      </dgm:t>
    </dgm:pt>
    <dgm:pt modelId="{78D2A4DA-7EFF-431F-B088-13C78A2913F7}">
      <dgm:prSet/>
      <dgm:spPr/>
      <dgm:t>
        <a:bodyPr/>
        <a:lstStyle/>
        <a:p>
          <a:pPr>
            <a:lnSpc>
              <a:spcPct val="100000"/>
            </a:lnSpc>
          </a:pPr>
          <a:r>
            <a:rPr lang="tr-TR" dirty="0"/>
            <a:t>Finansal veri kaynaklarının artması ve erişilebilirliğinin kolaylaşması.</a:t>
          </a:r>
          <a:endParaRPr lang="en-US" dirty="0"/>
        </a:p>
      </dgm:t>
    </dgm:pt>
    <dgm:pt modelId="{901B00FC-0868-4770-9D33-637A05913911}" type="parTrans" cxnId="{FD1D73A0-0EB7-41B4-9F85-B34599A9B91E}">
      <dgm:prSet/>
      <dgm:spPr/>
      <dgm:t>
        <a:bodyPr/>
        <a:lstStyle/>
        <a:p>
          <a:endParaRPr lang="en-US"/>
        </a:p>
      </dgm:t>
    </dgm:pt>
    <dgm:pt modelId="{B913ECF1-45A9-4617-AC0A-6DFD60F57631}" type="sibTrans" cxnId="{FD1D73A0-0EB7-41B4-9F85-B34599A9B91E}">
      <dgm:prSet/>
      <dgm:spPr/>
      <dgm:t>
        <a:bodyPr/>
        <a:lstStyle/>
        <a:p>
          <a:endParaRPr lang="en-US"/>
        </a:p>
      </dgm:t>
    </dgm:pt>
    <dgm:pt modelId="{2B35222D-520A-4AE3-85E0-C73959F884BB}">
      <dgm:prSet/>
      <dgm:spPr/>
      <dgm:t>
        <a:bodyPr/>
        <a:lstStyle/>
        <a:p>
          <a:pPr>
            <a:lnSpc>
              <a:spcPct val="100000"/>
            </a:lnSpc>
          </a:pPr>
          <a:r>
            <a:rPr lang="tr-TR" dirty="0"/>
            <a:t>Teknoloji ve inovasyon projelerine yatırım yapmak isteyen yerli ve yabancı yatırımcıların ilgisi.</a:t>
          </a:r>
          <a:endParaRPr lang="en-US" dirty="0"/>
        </a:p>
      </dgm:t>
    </dgm:pt>
    <dgm:pt modelId="{2D1B4D80-A79A-42F2-A808-CFB7C1B38D70}" type="parTrans" cxnId="{CD055158-0437-4956-ABBF-E96A05C957B9}">
      <dgm:prSet/>
      <dgm:spPr/>
      <dgm:t>
        <a:bodyPr/>
        <a:lstStyle/>
        <a:p>
          <a:endParaRPr lang="en-US"/>
        </a:p>
      </dgm:t>
    </dgm:pt>
    <dgm:pt modelId="{3BD3816D-84DF-4A72-8627-D0A20FDB9C4E}" type="sibTrans" cxnId="{CD055158-0437-4956-ABBF-E96A05C957B9}">
      <dgm:prSet/>
      <dgm:spPr/>
      <dgm:t>
        <a:bodyPr/>
        <a:lstStyle/>
        <a:p>
          <a:endParaRPr lang="en-US"/>
        </a:p>
      </dgm:t>
    </dgm:pt>
    <dgm:pt modelId="{E26F1EE7-870E-4DED-BEFA-8E78AC823ABD}">
      <dgm:prSet/>
      <dgm:spPr/>
      <dgm:t>
        <a:bodyPr/>
        <a:lstStyle/>
        <a:p>
          <a:pPr>
            <a:lnSpc>
              <a:spcPct val="100000"/>
            </a:lnSpc>
          </a:pPr>
          <a:r>
            <a:rPr lang="tr-TR" dirty="0"/>
            <a:t>Diğer fintech firmaları, bankalar, yatırım şirketleri ve teknoloji sağlayıcıları ile stratejik ortaklıklar kurma.</a:t>
          </a:r>
          <a:endParaRPr lang="en-US" dirty="0"/>
        </a:p>
      </dgm:t>
    </dgm:pt>
    <dgm:pt modelId="{B6897B57-92B8-4AFD-8C56-A19C27090156}" type="parTrans" cxnId="{FC701E31-EE9D-4EF8-A094-CDA7BE288281}">
      <dgm:prSet/>
      <dgm:spPr/>
      <dgm:t>
        <a:bodyPr/>
        <a:lstStyle/>
        <a:p>
          <a:endParaRPr lang="en-US"/>
        </a:p>
      </dgm:t>
    </dgm:pt>
    <dgm:pt modelId="{0FCD6654-E2D0-407E-9409-682B166DD723}" type="sibTrans" cxnId="{FC701E31-EE9D-4EF8-A094-CDA7BE288281}">
      <dgm:prSet/>
      <dgm:spPr/>
      <dgm:t>
        <a:bodyPr/>
        <a:lstStyle/>
        <a:p>
          <a:endParaRPr lang="en-US"/>
        </a:p>
      </dgm:t>
    </dgm:pt>
    <dgm:pt modelId="{E8A47B5C-21F5-4D25-9EC9-CA900EE187E7}">
      <dgm:prSet/>
      <dgm:spPr/>
      <dgm:t>
        <a:bodyPr/>
        <a:lstStyle/>
        <a:p>
          <a:pPr>
            <a:lnSpc>
              <a:spcPct val="100000"/>
            </a:lnSpc>
          </a:pPr>
          <a:r>
            <a:rPr lang="tr-TR"/>
            <a:t>Abonelik tabanlı hizmetler, premium üyelikler ve reklam gelirleri gibi yeni iş modelleri geliştirme fırsatları.</a:t>
          </a:r>
          <a:endParaRPr lang="en-US"/>
        </a:p>
      </dgm:t>
    </dgm:pt>
    <dgm:pt modelId="{F6BD127D-0D38-4CD0-AC44-D48E8384694E}" type="parTrans" cxnId="{57CC7252-C1C6-4731-92A7-4BFFC76C05BF}">
      <dgm:prSet/>
      <dgm:spPr/>
      <dgm:t>
        <a:bodyPr/>
        <a:lstStyle/>
        <a:p>
          <a:endParaRPr lang="en-US"/>
        </a:p>
      </dgm:t>
    </dgm:pt>
    <dgm:pt modelId="{FC6AC5E2-329D-4E3A-9621-932995CC8F88}" type="sibTrans" cxnId="{57CC7252-C1C6-4731-92A7-4BFFC76C05BF}">
      <dgm:prSet/>
      <dgm:spPr/>
      <dgm:t>
        <a:bodyPr/>
        <a:lstStyle/>
        <a:p>
          <a:endParaRPr lang="en-US"/>
        </a:p>
      </dgm:t>
    </dgm:pt>
    <dgm:pt modelId="{B43A4A85-82DF-4330-8BA6-B779F72D52A2}" type="pres">
      <dgm:prSet presAssocID="{EFB6123D-B173-47C0-A0FF-CE553CAFFD36}" presName="root" presStyleCnt="0">
        <dgm:presLayoutVars>
          <dgm:dir/>
          <dgm:resizeHandles val="exact"/>
        </dgm:presLayoutVars>
      </dgm:prSet>
      <dgm:spPr/>
    </dgm:pt>
    <dgm:pt modelId="{D3C6955B-CD34-41B3-BE10-B23AE2FDC591}" type="pres">
      <dgm:prSet presAssocID="{9EA98A9D-6D97-48FA-A9C9-BCED814D925C}" presName="compNode" presStyleCnt="0"/>
      <dgm:spPr/>
    </dgm:pt>
    <dgm:pt modelId="{1E5F6958-2883-45E9-B56A-B84FC5E53C97}" type="pres">
      <dgm:prSet presAssocID="{9EA98A9D-6D97-48FA-A9C9-BCED814D925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Robot"/>
        </a:ext>
      </dgm:extLst>
    </dgm:pt>
    <dgm:pt modelId="{10D917BB-D2D3-49E1-BB8C-8615D416C85E}" type="pres">
      <dgm:prSet presAssocID="{9EA98A9D-6D97-48FA-A9C9-BCED814D925C}" presName="spaceRect" presStyleCnt="0"/>
      <dgm:spPr/>
    </dgm:pt>
    <dgm:pt modelId="{8E9BA99B-F1D0-4D0A-BE9C-939B0F6CAA37}" type="pres">
      <dgm:prSet presAssocID="{9EA98A9D-6D97-48FA-A9C9-BCED814D925C}" presName="textRect" presStyleLbl="revTx" presStyleIdx="0" presStyleCnt="5">
        <dgm:presLayoutVars>
          <dgm:chMax val="1"/>
          <dgm:chPref val="1"/>
        </dgm:presLayoutVars>
      </dgm:prSet>
      <dgm:spPr/>
    </dgm:pt>
    <dgm:pt modelId="{FCCCC25F-4967-4BBF-AFA8-A1F65A3D9F07}" type="pres">
      <dgm:prSet presAssocID="{99B59FDD-2DE0-46F1-B0EC-2813F196032D}" presName="sibTrans" presStyleCnt="0"/>
      <dgm:spPr/>
    </dgm:pt>
    <dgm:pt modelId="{6C7D32E5-0879-4127-9748-32FA9424FBF4}" type="pres">
      <dgm:prSet presAssocID="{78D2A4DA-7EFF-431F-B088-13C78A2913F7}" presName="compNode" presStyleCnt="0"/>
      <dgm:spPr/>
    </dgm:pt>
    <dgm:pt modelId="{8136430F-ABA4-4476-83F4-9EC460E008C9}" type="pres">
      <dgm:prSet presAssocID="{78D2A4DA-7EFF-431F-B088-13C78A2913F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statistikler"/>
        </a:ext>
      </dgm:extLst>
    </dgm:pt>
    <dgm:pt modelId="{F28CBEFA-2C1A-4B53-BB8C-2EBD216D9F06}" type="pres">
      <dgm:prSet presAssocID="{78D2A4DA-7EFF-431F-B088-13C78A2913F7}" presName="spaceRect" presStyleCnt="0"/>
      <dgm:spPr/>
    </dgm:pt>
    <dgm:pt modelId="{B3ECE702-3D67-480A-B9A8-6F704FD6D335}" type="pres">
      <dgm:prSet presAssocID="{78D2A4DA-7EFF-431F-B088-13C78A2913F7}" presName="textRect" presStyleLbl="revTx" presStyleIdx="1" presStyleCnt="5">
        <dgm:presLayoutVars>
          <dgm:chMax val="1"/>
          <dgm:chPref val="1"/>
        </dgm:presLayoutVars>
      </dgm:prSet>
      <dgm:spPr/>
    </dgm:pt>
    <dgm:pt modelId="{C51B07B4-3ECB-43D8-A69C-04F41510A7BE}" type="pres">
      <dgm:prSet presAssocID="{B913ECF1-45A9-4617-AC0A-6DFD60F57631}" presName="sibTrans" presStyleCnt="0"/>
      <dgm:spPr/>
    </dgm:pt>
    <dgm:pt modelId="{326654E4-A8A3-46D9-AFE2-307E7590676F}" type="pres">
      <dgm:prSet presAssocID="{2B35222D-520A-4AE3-85E0-C73959F884BB}" presName="compNode" presStyleCnt="0"/>
      <dgm:spPr/>
    </dgm:pt>
    <dgm:pt modelId="{748E9597-2EA3-43CA-A258-03F22BFE8216}" type="pres">
      <dgm:prSet presAssocID="{2B35222D-520A-4AE3-85E0-C73959F884B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Earth Globe Americas"/>
        </a:ext>
      </dgm:extLst>
    </dgm:pt>
    <dgm:pt modelId="{CEFE87D9-1FA3-4878-B615-8ADCFEE5F778}" type="pres">
      <dgm:prSet presAssocID="{2B35222D-520A-4AE3-85E0-C73959F884BB}" presName="spaceRect" presStyleCnt="0"/>
      <dgm:spPr/>
    </dgm:pt>
    <dgm:pt modelId="{CB723F9F-012A-48F7-8559-7C919FF9FB0F}" type="pres">
      <dgm:prSet presAssocID="{2B35222D-520A-4AE3-85E0-C73959F884BB}" presName="textRect" presStyleLbl="revTx" presStyleIdx="2" presStyleCnt="5">
        <dgm:presLayoutVars>
          <dgm:chMax val="1"/>
          <dgm:chPref val="1"/>
        </dgm:presLayoutVars>
      </dgm:prSet>
      <dgm:spPr/>
    </dgm:pt>
    <dgm:pt modelId="{FDE93F10-0E7E-4F04-A73D-EEC42F6C59DC}" type="pres">
      <dgm:prSet presAssocID="{3BD3816D-84DF-4A72-8627-D0A20FDB9C4E}" presName="sibTrans" presStyleCnt="0"/>
      <dgm:spPr/>
    </dgm:pt>
    <dgm:pt modelId="{73FC3431-DE7B-437B-91B0-D90E5B42BA69}" type="pres">
      <dgm:prSet presAssocID="{E26F1EE7-870E-4DED-BEFA-8E78AC823ABD}" presName="compNode" presStyleCnt="0"/>
      <dgm:spPr/>
    </dgm:pt>
    <dgm:pt modelId="{4EC59B24-A414-4EF7-87F4-CCC539F1EC45}" type="pres">
      <dgm:prSet presAssocID="{E26F1EE7-870E-4DED-BEFA-8E78AC823AB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nka"/>
        </a:ext>
      </dgm:extLst>
    </dgm:pt>
    <dgm:pt modelId="{3EE1FF1D-1007-411D-8B80-51298D8B3679}" type="pres">
      <dgm:prSet presAssocID="{E26F1EE7-870E-4DED-BEFA-8E78AC823ABD}" presName="spaceRect" presStyleCnt="0"/>
      <dgm:spPr/>
    </dgm:pt>
    <dgm:pt modelId="{9F0F5E29-CB79-4FD2-ACDA-0BDB3FFF0039}" type="pres">
      <dgm:prSet presAssocID="{E26F1EE7-870E-4DED-BEFA-8E78AC823ABD}" presName="textRect" presStyleLbl="revTx" presStyleIdx="3" presStyleCnt="5">
        <dgm:presLayoutVars>
          <dgm:chMax val="1"/>
          <dgm:chPref val="1"/>
        </dgm:presLayoutVars>
      </dgm:prSet>
      <dgm:spPr/>
    </dgm:pt>
    <dgm:pt modelId="{53E81A5E-E88E-4531-9504-C4F551E8A72C}" type="pres">
      <dgm:prSet presAssocID="{0FCD6654-E2D0-407E-9409-682B166DD723}" presName="sibTrans" presStyleCnt="0"/>
      <dgm:spPr/>
    </dgm:pt>
    <dgm:pt modelId="{EA05A115-96C6-4033-AC42-B3CABAC27CA2}" type="pres">
      <dgm:prSet presAssocID="{E8A47B5C-21F5-4D25-9EC9-CA900EE187E7}" presName="compNode" presStyleCnt="0"/>
      <dgm:spPr/>
    </dgm:pt>
    <dgm:pt modelId="{4E96BD81-F7C0-4914-BA63-ABB619A22885}" type="pres">
      <dgm:prSet presAssocID="{E8A47B5C-21F5-4D25-9EC9-CA900EE187E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ara"/>
        </a:ext>
      </dgm:extLst>
    </dgm:pt>
    <dgm:pt modelId="{C0E4DC47-CA98-4FB1-B50A-78B50F4E2D45}" type="pres">
      <dgm:prSet presAssocID="{E8A47B5C-21F5-4D25-9EC9-CA900EE187E7}" presName="spaceRect" presStyleCnt="0"/>
      <dgm:spPr/>
    </dgm:pt>
    <dgm:pt modelId="{335C97AB-FBFC-43E0-970E-4BFB9D61297C}" type="pres">
      <dgm:prSet presAssocID="{E8A47B5C-21F5-4D25-9EC9-CA900EE187E7}" presName="textRect" presStyleLbl="revTx" presStyleIdx="4" presStyleCnt="5">
        <dgm:presLayoutVars>
          <dgm:chMax val="1"/>
          <dgm:chPref val="1"/>
        </dgm:presLayoutVars>
      </dgm:prSet>
      <dgm:spPr/>
    </dgm:pt>
  </dgm:ptLst>
  <dgm:cxnLst>
    <dgm:cxn modelId="{98BE1706-CED9-4E08-A913-F8F10C6E2690}" srcId="{EFB6123D-B173-47C0-A0FF-CE553CAFFD36}" destId="{9EA98A9D-6D97-48FA-A9C9-BCED814D925C}" srcOrd="0" destOrd="0" parTransId="{01239CD6-0BC2-409A-8977-2CBE3182988C}" sibTransId="{99B59FDD-2DE0-46F1-B0EC-2813F196032D}"/>
    <dgm:cxn modelId="{A3565509-35BE-44C9-B9B0-24BF13662038}" type="presOf" srcId="{E26F1EE7-870E-4DED-BEFA-8E78AC823ABD}" destId="{9F0F5E29-CB79-4FD2-ACDA-0BDB3FFF0039}" srcOrd="0" destOrd="0" presId="urn:microsoft.com/office/officeart/2018/2/layout/IconLabelList"/>
    <dgm:cxn modelId="{FC701E31-EE9D-4EF8-A094-CDA7BE288281}" srcId="{EFB6123D-B173-47C0-A0FF-CE553CAFFD36}" destId="{E26F1EE7-870E-4DED-BEFA-8E78AC823ABD}" srcOrd="3" destOrd="0" parTransId="{B6897B57-92B8-4AFD-8C56-A19C27090156}" sibTransId="{0FCD6654-E2D0-407E-9409-682B166DD723}"/>
    <dgm:cxn modelId="{84D92132-4D48-442A-B579-5F7E92EB75C5}" type="presOf" srcId="{9EA98A9D-6D97-48FA-A9C9-BCED814D925C}" destId="{8E9BA99B-F1D0-4D0A-BE9C-939B0F6CAA37}" srcOrd="0" destOrd="0" presId="urn:microsoft.com/office/officeart/2018/2/layout/IconLabelList"/>
    <dgm:cxn modelId="{5550223C-6C46-485F-8CCA-8E86C1096FAA}" type="presOf" srcId="{E8A47B5C-21F5-4D25-9EC9-CA900EE187E7}" destId="{335C97AB-FBFC-43E0-970E-4BFB9D61297C}" srcOrd="0" destOrd="0" presId="urn:microsoft.com/office/officeart/2018/2/layout/IconLabelList"/>
    <dgm:cxn modelId="{57CC7252-C1C6-4731-92A7-4BFFC76C05BF}" srcId="{EFB6123D-B173-47C0-A0FF-CE553CAFFD36}" destId="{E8A47B5C-21F5-4D25-9EC9-CA900EE187E7}" srcOrd="4" destOrd="0" parTransId="{F6BD127D-0D38-4CD0-AC44-D48E8384694E}" sibTransId="{FC6AC5E2-329D-4E3A-9621-932995CC8F88}"/>
    <dgm:cxn modelId="{CD055158-0437-4956-ABBF-E96A05C957B9}" srcId="{EFB6123D-B173-47C0-A0FF-CE553CAFFD36}" destId="{2B35222D-520A-4AE3-85E0-C73959F884BB}" srcOrd="2" destOrd="0" parTransId="{2D1B4D80-A79A-42F2-A808-CFB7C1B38D70}" sibTransId="{3BD3816D-84DF-4A72-8627-D0A20FDB9C4E}"/>
    <dgm:cxn modelId="{FD1D73A0-0EB7-41B4-9F85-B34599A9B91E}" srcId="{EFB6123D-B173-47C0-A0FF-CE553CAFFD36}" destId="{78D2A4DA-7EFF-431F-B088-13C78A2913F7}" srcOrd="1" destOrd="0" parTransId="{901B00FC-0868-4770-9D33-637A05913911}" sibTransId="{B913ECF1-45A9-4617-AC0A-6DFD60F57631}"/>
    <dgm:cxn modelId="{683666C9-C58B-4E04-8FE3-CD769932688D}" type="presOf" srcId="{78D2A4DA-7EFF-431F-B088-13C78A2913F7}" destId="{B3ECE702-3D67-480A-B9A8-6F704FD6D335}" srcOrd="0" destOrd="0" presId="urn:microsoft.com/office/officeart/2018/2/layout/IconLabelList"/>
    <dgm:cxn modelId="{2E4EBDC9-16D6-42EC-B15A-B7F813664715}" type="presOf" srcId="{EFB6123D-B173-47C0-A0FF-CE553CAFFD36}" destId="{B43A4A85-82DF-4330-8BA6-B779F72D52A2}" srcOrd="0" destOrd="0" presId="urn:microsoft.com/office/officeart/2018/2/layout/IconLabelList"/>
    <dgm:cxn modelId="{0DAEEEE8-F8DB-43E7-B181-8875F9FB55DE}" type="presOf" srcId="{2B35222D-520A-4AE3-85E0-C73959F884BB}" destId="{CB723F9F-012A-48F7-8559-7C919FF9FB0F}" srcOrd="0" destOrd="0" presId="urn:microsoft.com/office/officeart/2018/2/layout/IconLabelList"/>
    <dgm:cxn modelId="{FCC0CDDA-81EF-45E8-897F-095C3306B84B}" type="presParOf" srcId="{B43A4A85-82DF-4330-8BA6-B779F72D52A2}" destId="{D3C6955B-CD34-41B3-BE10-B23AE2FDC591}" srcOrd="0" destOrd="0" presId="urn:microsoft.com/office/officeart/2018/2/layout/IconLabelList"/>
    <dgm:cxn modelId="{2B75B681-10F8-4E16-AEEE-B438F2EDB9AE}" type="presParOf" srcId="{D3C6955B-CD34-41B3-BE10-B23AE2FDC591}" destId="{1E5F6958-2883-45E9-B56A-B84FC5E53C97}" srcOrd="0" destOrd="0" presId="urn:microsoft.com/office/officeart/2018/2/layout/IconLabelList"/>
    <dgm:cxn modelId="{1EAAD963-4B11-4ABF-9C1F-28DBC3E6F2B4}" type="presParOf" srcId="{D3C6955B-CD34-41B3-BE10-B23AE2FDC591}" destId="{10D917BB-D2D3-49E1-BB8C-8615D416C85E}" srcOrd="1" destOrd="0" presId="urn:microsoft.com/office/officeart/2018/2/layout/IconLabelList"/>
    <dgm:cxn modelId="{04943D1B-83C4-417B-91CB-CD69B0579FAA}" type="presParOf" srcId="{D3C6955B-CD34-41B3-BE10-B23AE2FDC591}" destId="{8E9BA99B-F1D0-4D0A-BE9C-939B0F6CAA37}" srcOrd="2" destOrd="0" presId="urn:microsoft.com/office/officeart/2018/2/layout/IconLabelList"/>
    <dgm:cxn modelId="{1D2B570C-F321-4A64-91F5-D47C5CFE325E}" type="presParOf" srcId="{B43A4A85-82DF-4330-8BA6-B779F72D52A2}" destId="{FCCCC25F-4967-4BBF-AFA8-A1F65A3D9F07}" srcOrd="1" destOrd="0" presId="urn:microsoft.com/office/officeart/2018/2/layout/IconLabelList"/>
    <dgm:cxn modelId="{F51A910A-7C09-4193-97EE-F3A22E4827B2}" type="presParOf" srcId="{B43A4A85-82DF-4330-8BA6-B779F72D52A2}" destId="{6C7D32E5-0879-4127-9748-32FA9424FBF4}" srcOrd="2" destOrd="0" presId="urn:microsoft.com/office/officeart/2018/2/layout/IconLabelList"/>
    <dgm:cxn modelId="{4E9463B0-59E9-40B0-AC76-C5715F061E9E}" type="presParOf" srcId="{6C7D32E5-0879-4127-9748-32FA9424FBF4}" destId="{8136430F-ABA4-4476-83F4-9EC460E008C9}" srcOrd="0" destOrd="0" presId="urn:microsoft.com/office/officeart/2018/2/layout/IconLabelList"/>
    <dgm:cxn modelId="{E493D1D1-5D5C-458C-A32E-D5BE5FE49EFE}" type="presParOf" srcId="{6C7D32E5-0879-4127-9748-32FA9424FBF4}" destId="{F28CBEFA-2C1A-4B53-BB8C-2EBD216D9F06}" srcOrd="1" destOrd="0" presId="urn:microsoft.com/office/officeart/2018/2/layout/IconLabelList"/>
    <dgm:cxn modelId="{364EA2DE-9098-4560-98B5-782BF636CAF2}" type="presParOf" srcId="{6C7D32E5-0879-4127-9748-32FA9424FBF4}" destId="{B3ECE702-3D67-480A-B9A8-6F704FD6D335}" srcOrd="2" destOrd="0" presId="urn:microsoft.com/office/officeart/2018/2/layout/IconLabelList"/>
    <dgm:cxn modelId="{37FD425C-75AC-4446-A8BE-69A2970922BD}" type="presParOf" srcId="{B43A4A85-82DF-4330-8BA6-B779F72D52A2}" destId="{C51B07B4-3ECB-43D8-A69C-04F41510A7BE}" srcOrd="3" destOrd="0" presId="urn:microsoft.com/office/officeart/2018/2/layout/IconLabelList"/>
    <dgm:cxn modelId="{FB823101-B945-4EBB-9A36-182EBFE4B712}" type="presParOf" srcId="{B43A4A85-82DF-4330-8BA6-B779F72D52A2}" destId="{326654E4-A8A3-46D9-AFE2-307E7590676F}" srcOrd="4" destOrd="0" presId="urn:microsoft.com/office/officeart/2018/2/layout/IconLabelList"/>
    <dgm:cxn modelId="{55F87714-321E-4D3D-99A0-91D2B0287986}" type="presParOf" srcId="{326654E4-A8A3-46D9-AFE2-307E7590676F}" destId="{748E9597-2EA3-43CA-A258-03F22BFE8216}" srcOrd="0" destOrd="0" presId="urn:microsoft.com/office/officeart/2018/2/layout/IconLabelList"/>
    <dgm:cxn modelId="{D531E981-3D89-4B2D-86DC-7A105EC194D8}" type="presParOf" srcId="{326654E4-A8A3-46D9-AFE2-307E7590676F}" destId="{CEFE87D9-1FA3-4878-B615-8ADCFEE5F778}" srcOrd="1" destOrd="0" presId="urn:microsoft.com/office/officeart/2018/2/layout/IconLabelList"/>
    <dgm:cxn modelId="{3559B773-A79D-4AF1-8D51-2579AEE9C424}" type="presParOf" srcId="{326654E4-A8A3-46D9-AFE2-307E7590676F}" destId="{CB723F9F-012A-48F7-8559-7C919FF9FB0F}" srcOrd="2" destOrd="0" presId="urn:microsoft.com/office/officeart/2018/2/layout/IconLabelList"/>
    <dgm:cxn modelId="{FB821D3F-AA93-4110-8F27-54AECA1848BB}" type="presParOf" srcId="{B43A4A85-82DF-4330-8BA6-B779F72D52A2}" destId="{FDE93F10-0E7E-4F04-A73D-EEC42F6C59DC}" srcOrd="5" destOrd="0" presId="urn:microsoft.com/office/officeart/2018/2/layout/IconLabelList"/>
    <dgm:cxn modelId="{6DD642D1-BE1F-47E0-B5E3-6E789156FE0E}" type="presParOf" srcId="{B43A4A85-82DF-4330-8BA6-B779F72D52A2}" destId="{73FC3431-DE7B-437B-91B0-D90E5B42BA69}" srcOrd="6" destOrd="0" presId="urn:microsoft.com/office/officeart/2018/2/layout/IconLabelList"/>
    <dgm:cxn modelId="{0FF742D3-FD61-42E2-A64F-008329411CBC}" type="presParOf" srcId="{73FC3431-DE7B-437B-91B0-D90E5B42BA69}" destId="{4EC59B24-A414-4EF7-87F4-CCC539F1EC45}" srcOrd="0" destOrd="0" presId="urn:microsoft.com/office/officeart/2018/2/layout/IconLabelList"/>
    <dgm:cxn modelId="{F9A5CD60-84B8-4D13-90C1-527CC0BA4919}" type="presParOf" srcId="{73FC3431-DE7B-437B-91B0-D90E5B42BA69}" destId="{3EE1FF1D-1007-411D-8B80-51298D8B3679}" srcOrd="1" destOrd="0" presId="urn:microsoft.com/office/officeart/2018/2/layout/IconLabelList"/>
    <dgm:cxn modelId="{DBA3E3F8-B03C-4154-A2D3-F4BDB8CFF04A}" type="presParOf" srcId="{73FC3431-DE7B-437B-91B0-D90E5B42BA69}" destId="{9F0F5E29-CB79-4FD2-ACDA-0BDB3FFF0039}" srcOrd="2" destOrd="0" presId="urn:microsoft.com/office/officeart/2018/2/layout/IconLabelList"/>
    <dgm:cxn modelId="{76F13D50-5F26-473B-B074-2F362A267FA5}" type="presParOf" srcId="{B43A4A85-82DF-4330-8BA6-B779F72D52A2}" destId="{53E81A5E-E88E-4531-9504-C4F551E8A72C}" srcOrd="7" destOrd="0" presId="urn:microsoft.com/office/officeart/2018/2/layout/IconLabelList"/>
    <dgm:cxn modelId="{E5ADE99A-E514-4186-803D-C0A1295C65FB}" type="presParOf" srcId="{B43A4A85-82DF-4330-8BA6-B779F72D52A2}" destId="{EA05A115-96C6-4033-AC42-B3CABAC27CA2}" srcOrd="8" destOrd="0" presId="urn:microsoft.com/office/officeart/2018/2/layout/IconLabelList"/>
    <dgm:cxn modelId="{401603BC-E8CB-4AC9-827D-4F15E5AE2500}" type="presParOf" srcId="{EA05A115-96C6-4033-AC42-B3CABAC27CA2}" destId="{4E96BD81-F7C0-4914-BA63-ABB619A22885}" srcOrd="0" destOrd="0" presId="urn:microsoft.com/office/officeart/2018/2/layout/IconLabelList"/>
    <dgm:cxn modelId="{1BFF3831-CAEE-4C65-8851-9095FAEB3627}" type="presParOf" srcId="{EA05A115-96C6-4033-AC42-B3CABAC27CA2}" destId="{C0E4DC47-CA98-4FB1-B50A-78B50F4E2D45}" srcOrd="1" destOrd="0" presId="urn:microsoft.com/office/officeart/2018/2/layout/IconLabelList"/>
    <dgm:cxn modelId="{985FC62D-5911-4D20-A9FA-A77D5644F3F4}" type="presParOf" srcId="{EA05A115-96C6-4033-AC42-B3CABAC27CA2}" destId="{335C97AB-FBFC-43E0-970E-4BFB9D61297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48DB42-62AE-4260-BBC0-1EF11F115541}">
      <dsp:nvSpPr>
        <dsp:cNvPr id="0" name=""/>
        <dsp:cNvSpPr/>
      </dsp:nvSpPr>
      <dsp:spPr>
        <a:xfrm>
          <a:off x="0" y="643394"/>
          <a:ext cx="10241280" cy="11878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03C908-4671-4C25-A5EA-06D0D10C4763}">
      <dsp:nvSpPr>
        <dsp:cNvPr id="0" name=""/>
        <dsp:cNvSpPr/>
      </dsp:nvSpPr>
      <dsp:spPr>
        <a:xfrm>
          <a:off x="359311" y="910650"/>
          <a:ext cx="653293" cy="6532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C42680-F109-4A64-A03B-EED56FA1ACC3}">
      <dsp:nvSpPr>
        <dsp:cNvPr id="0" name=""/>
        <dsp:cNvSpPr/>
      </dsp:nvSpPr>
      <dsp:spPr>
        <a:xfrm>
          <a:off x="1371915" y="643394"/>
          <a:ext cx="8869364" cy="118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09" tIns="125709" rIns="125709" bIns="125709" numCol="1" spcCol="1270" anchor="ctr" anchorCtr="0">
          <a:noAutofit/>
        </a:bodyPr>
        <a:lstStyle/>
        <a:p>
          <a:pPr marL="0" lvl="0" indent="0" algn="l" defTabSz="844550">
            <a:lnSpc>
              <a:spcPct val="100000"/>
            </a:lnSpc>
            <a:spcBef>
              <a:spcPct val="0"/>
            </a:spcBef>
            <a:spcAft>
              <a:spcPct val="35000"/>
            </a:spcAft>
            <a:buNone/>
          </a:pPr>
          <a:r>
            <a:rPr lang="tr-TR" sz="1900" b="1" kern="1200"/>
            <a:t>Artan Yatırımcı Sayısı:</a:t>
          </a:r>
          <a:r>
            <a:rPr lang="tr-TR" sz="1900" kern="1200"/>
            <a:t> Borsada yatırımcı sayısı son yıllarda önemli ölçüde artmış, Borsa İstanbul’daki yatırımcı sayısı 9.2 milyon kişiye ulaşmıştır. Türkiye’de toplam 34 milyon yatırımcı bulunmaktadır ve bu sayı dünya genelinde yarım milyar kişiyi bulmaktadır.</a:t>
          </a:r>
          <a:endParaRPr lang="en-US" sz="1900" kern="1200"/>
        </a:p>
      </dsp:txBody>
      <dsp:txXfrm>
        <a:off x="1371915" y="643394"/>
        <a:ext cx="8869364" cy="1187805"/>
      </dsp:txXfrm>
    </dsp:sp>
    <dsp:sp modelId="{3E88A4C2-EF06-4388-A696-06D8A3D043A1}">
      <dsp:nvSpPr>
        <dsp:cNvPr id="0" name=""/>
        <dsp:cNvSpPr/>
      </dsp:nvSpPr>
      <dsp:spPr>
        <a:xfrm>
          <a:off x="0" y="2128151"/>
          <a:ext cx="10241280" cy="118780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B0F675-E0B4-4A1C-B488-D117E53C5363}">
      <dsp:nvSpPr>
        <dsp:cNvPr id="0" name=""/>
        <dsp:cNvSpPr/>
      </dsp:nvSpPr>
      <dsp:spPr>
        <a:xfrm>
          <a:off x="359311" y="2395407"/>
          <a:ext cx="653293" cy="6532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0A8C70-4F92-4E92-8B84-C74449FDAA63}">
      <dsp:nvSpPr>
        <dsp:cNvPr id="0" name=""/>
        <dsp:cNvSpPr/>
      </dsp:nvSpPr>
      <dsp:spPr>
        <a:xfrm>
          <a:off x="1371915" y="2128151"/>
          <a:ext cx="8869364" cy="118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09" tIns="125709" rIns="125709" bIns="125709" numCol="1" spcCol="1270" anchor="ctr" anchorCtr="0">
          <a:noAutofit/>
        </a:bodyPr>
        <a:lstStyle/>
        <a:p>
          <a:pPr marL="0" lvl="0" indent="0" algn="l" defTabSz="844550">
            <a:lnSpc>
              <a:spcPct val="100000"/>
            </a:lnSpc>
            <a:spcBef>
              <a:spcPct val="0"/>
            </a:spcBef>
            <a:spcAft>
              <a:spcPct val="35000"/>
            </a:spcAft>
            <a:buNone/>
          </a:pPr>
          <a:r>
            <a:rPr lang="tr-TR" sz="1900" b="1" kern="1200"/>
            <a:t>Teknik Bilgi Eksikliği:</a:t>
          </a:r>
          <a:r>
            <a:rPr lang="tr-TR" sz="1900" kern="1200"/>
            <a:t> Çoğu yatırımcı, teknik analiz bilgisine sahip olmadığı için yatırım kararlarını sağdan soldan duydukları bilgiye dayandırmaktadır. Bu da beklenmeyen zararlar ve kayıplara yol açmaktadır.</a:t>
          </a:r>
          <a:endParaRPr lang="en-US" sz="1900" kern="1200"/>
        </a:p>
      </dsp:txBody>
      <dsp:txXfrm>
        <a:off x="1371915" y="2128151"/>
        <a:ext cx="8869364" cy="118780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7E390-1359-4F33-9509-6206583EDB74}">
      <dsp:nvSpPr>
        <dsp:cNvPr id="0" name=""/>
        <dsp:cNvSpPr/>
      </dsp:nvSpPr>
      <dsp:spPr>
        <a:xfrm>
          <a:off x="0" y="0"/>
          <a:ext cx="7885785" cy="948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b="1" kern="1200" dirty="0">
              <a:solidFill>
                <a:schemeClr val="tx1"/>
              </a:solidFill>
            </a:rPr>
            <a:t>Thread (Tehditler)</a:t>
          </a:r>
          <a:endParaRPr lang="en-US" sz="2500" kern="1200" dirty="0">
            <a:solidFill>
              <a:schemeClr val="tx1"/>
            </a:solidFill>
          </a:endParaRPr>
        </a:p>
      </dsp:txBody>
      <dsp:txXfrm>
        <a:off x="27787" y="27787"/>
        <a:ext cx="6751042" cy="893146"/>
      </dsp:txXfrm>
    </dsp:sp>
    <dsp:sp modelId="{68A481EF-F75A-466C-B98D-1AFA4427474C}">
      <dsp:nvSpPr>
        <dsp:cNvPr id="0" name=""/>
        <dsp:cNvSpPr/>
      </dsp:nvSpPr>
      <dsp:spPr>
        <a:xfrm>
          <a:off x="588873" y="1080487"/>
          <a:ext cx="7885785" cy="948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kern="1200" dirty="0"/>
            <a:t>Kullanıcıların yeni teknolojilere adaptasyonu ve güven sorunları.</a:t>
          </a:r>
          <a:endParaRPr lang="en-US" sz="2500" kern="1200" dirty="0"/>
        </a:p>
      </dsp:txBody>
      <dsp:txXfrm>
        <a:off x="616660" y="1108274"/>
        <a:ext cx="6624669" cy="893146"/>
      </dsp:txXfrm>
    </dsp:sp>
    <dsp:sp modelId="{1DB01F47-BD19-41D8-8EC7-2EAA1A0615FD}">
      <dsp:nvSpPr>
        <dsp:cNvPr id="0" name=""/>
        <dsp:cNvSpPr/>
      </dsp:nvSpPr>
      <dsp:spPr>
        <a:xfrm>
          <a:off x="1177747" y="2160974"/>
          <a:ext cx="7885785" cy="948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kern="1200" dirty="0"/>
            <a:t>Kullanıcıların yüksek beklentilerini karşılayamama ve memnuniyetsizlik yaratma riski.</a:t>
          </a:r>
          <a:endParaRPr lang="en-US" sz="2500" kern="1200" dirty="0"/>
        </a:p>
      </dsp:txBody>
      <dsp:txXfrm>
        <a:off x="1205534" y="2188761"/>
        <a:ext cx="6624669" cy="893146"/>
      </dsp:txXfrm>
    </dsp:sp>
    <dsp:sp modelId="{A4E5CCCF-75CD-4A21-89C8-0DB31F9C9614}">
      <dsp:nvSpPr>
        <dsp:cNvPr id="0" name=""/>
        <dsp:cNvSpPr/>
      </dsp:nvSpPr>
      <dsp:spPr>
        <a:xfrm>
          <a:off x="1766620" y="3241461"/>
          <a:ext cx="7885785" cy="948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kern="1200"/>
            <a:t>Finansal piyasaların beklenmedik değişiklikleri ve kriz dönemleri.</a:t>
          </a:r>
          <a:endParaRPr lang="en-US" sz="2500" kern="1200"/>
        </a:p>
      </dsp:txBody>
      <dsp:txXfrm>
        <a:off x="1794407" y="3269248"/>
        <a:ext cx="6624669" cy="893146"/>
      </dsp:txXfrm>
    </dsp:sp>
    <dsp:sp modelId="{3EBEBA5E-6D79-429B-8B99-2EC4F593C745}">
      <dsp:nvSpPr>
        <dsp:cNvPr id="0" name=""/>
        <dsp:cNvSpPr/>
      </dsp:nvSpPr>
      <dsp:spPr>
        <a:xfrm>
          <a:off x="2355494" y="4321948"/>
          <a:ext cx="7885785" cy="94872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tr-TR" sz="2500" kern="1200" dirty="0"/>
            <a:t>Finansal hizmetler ve veri gizliliği konusundaki yasal düzenlemeler ve kısıtlamalar.</a:t>
          </a:r>
          <a:endParaRPr lang="en-US" sz="2500" kern="1200" dirty="0"/>
        </a:p>
      </dsp:txBody>
      <dsp:txXfrm>
        <a:off x="2383281" y="4349735"/>
        <a:ext cx="6624669" cy="893146"/>
      </dsp:txXfrm>
    </dsp:sp>
    <dsp:sp modelId="{A85A0230-3585-45B2-A992-C4E05B4664AE}">
      <dsp:nvSpPr>
        <dsp:cNvPr id="0" name=""/>
        <dsp:cNvSpPr/>
      </dsp:nvSpPr>
      <dsp:spPr>
        <a:xfrm>
          <a:off x="7269117" y="693092"/>
          <a:ext cx="616668" cy="61666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7407867" y="693092"/>
        <a:ext cx="339168" cy="464043"/>
      </dsp:txXfrm>
    </dsp:sp>
    <dsp:sp modelId="{885D2259-EBD9-4C6A-84B3-D4E9C18CC8D8}">
      <dsp:nvSpPr>
        <dsp:cNvPr id="0" name=""/>
        <dsp:cNvSpPr/>
      </dsp:nvSpPr>
      <dsp:spPr>
        <a:xfrm>
          <a:off x="7857990" y="1773580"/>
          <a:ext cx="616668" cy="61666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7996740" y="1773580"/>
        <a:ext cx="339168" cy="464043"/>
      </dsp:txXfrm>
    </dsp:sp>
    <dsp:sp modelId="{D59C2AA0-487B-411B-ABE0-CDB4978F9684}">
      <dsp:nvSpPr>
        <dsp:cNvPr id="0" name=""/>
        <dsp:cNvSpPr/>
      </dsp:nvSpPr>
      <dsp:spPr>
        <a:xfrm>
          <a:off x="8446864" y="2838255"/>
          <a:ext cx="616668" cy="61666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8585614" y="2838255"/>
        <a:ext cx="339168" cy="464043"/>
      </dsp:txXfrm>
    </dsp:sp>
    <dsp:sp modelId="{1E6E6500-2265-46B8-B496-8B7B3F22A4E7}">
      <dsp:nvSpPr>
        <dsp:cNvPr id="0" name=""/>
        <dsp:cNvSpPr/>
      </dsp:nvSpPr>
      <dsp:spPr>
        <a:xfrm>
          <a:off x="9035738" y="3929283"/>
          <a:ext cx="616668" cy="616668"/>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9174488" y="3929283"/>
        <a:ext cx="339168" cy="464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4400F4-6966-4809-81BA-F83D228761A7}">
      <dsp:nvSpPr>
        <dsp:cNvPr id="0" name=""/>
        <dsp:cNvSpPr/>
      </dsp:nvSpPr>
      <dsp:spPr>
        <a:xfrm>
          <a:off x="0" y="532037"/>
          <a:ext cx="10241280" cy="12991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A94EB7-5839-43FB-A299-0923A9DCCB42}">
      <dsp:nvSpPr>
        <dsp:cNvPr id="0" name=""/>
        <dsp:cNvSpPr/>
      </dsp:nvSpPr>
      <dsp:spPr>
        <a:xfrm>
          <a:off x="392996" y="824349"/>
          <a:ext cx="714539" cy="7145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BF29F1-B6C2-4B42-86FA-D86D61B0DE32}">
      <dsp:nvSpPr>
        <dsp:cNvPr id="0" name=""/>
        <dsp:cNvSpPr/>
      </dsp:nvSpPr>
      <dsp:spPr>
        <a:xfrm>
          <a:off x="1500532" y="532037"/>
          <a:ext cx="8740747" cy="1299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495" tIns="137495" rIns="137495" bIns="137495" numCol="1" spcCol="1270" anchor="ctr" anchorCtr="0">
          <a:noAutofit/>
        </a:bodyPr>
        <a:lstStyle/>
        <a:p>
          <a:pPr marL="0" lvl="0" indent="0" algn="l" defTabSz="977900">
            <a:lnSpc>
              <a:spcPct val="100000"/>
            </a:lnSpc>
            <a:spcBef>
              <a:spcPct val="0"/>
            </a:spcBef>
            <a:spcAft>
              <a:spcPct val="35000"/>
            </a:spcAft>
            <a:buNone/>
          </a:pPr>
          <a:r>
            <a:rPr lang="tr-TR" sz="2200" b="1" kern="1200" dirty="0"/>
            <a:t>Duygusal Kararlar</a:t>
          </a:r>
          <a:r>
            <a:rPr lang="tr-TR" sz="1500" b="1" kern="1200" dirty="0"/>
            <a:t>:</a:t>
          </a:r>
          <a:r>
            <a:rPr lang="tr-TR" sz="1500" kern="1200" dirty="0"/>
            <a:t> </a:t>
          </a:r>
          <a:r>
            <a:rPr lang="tr-TR" sz="1600" kern="1200" dirty="0"/>
            <a:t>Yatırımcılar genellikle duygusal kararlar alır ve bu kararlar genellikle rasyonel analizlerden ziyade korku, heyecan veya umut gibi duygulara dayanır. Bu durum, yatırımcıların beklenmedik kayıplar yaşamasına neden olabilir. Yapay zeka, duygusal önyargılardan bağımsız kararlar alarak yatırımcıların daha mantıklı ve stratejik hareket etmelerini sağlar.</a:t>
          </a:r>
          <a:endParaRPr lang="en-US" sz="1600" kern="1200" dirty="0"/>
        </a:p>
      </dsp:txBody>
      <dsp:txXfrm>
        <a:off x="1500532" y="532037"/>
        <a:ext cx="8740747" cy="1299162"/>
      </dsp:txXfrm>
    </dsp:sp>
    <dsp:sp modelId="{1260FEDC-D89D-48CA-B548-383AD9788099}">
      <dsp:nvSpPr>
        <dsp:cNvPr id="0" name=""/>
        <dsp:cNvSpPr/>
      </dsp:nvSpPr>
      <dsp:spPr>
        <a:xfrm>
          <a:off x="0" y="2128151"/>
          <a:ext cx="10241280" cy="12991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E6F264-D719-440D-AC59-E11DE1FF6073}">
      <dsp:nvSpPr>
        <dsp:cNvPr id="0" name=""/>
        <dsp:cNvSpPr/>
      </dsp:nvSpPr>
      <dsp:spPr>
        <a:xfrm>
          <a:off x="392996" y="2420463"/>
          <a:ext cx="714539" cy="7145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FE2662-A37F-4827-8C88-E2AB3B1D205F}">
      <dsp:nvSpPr>
        <dsp:cNvPr id="0" name=""/>
        <dsp:cNvSpPr/>
      </dsp:nvSpPr>
      <dsp:spPr>
        <a:xfrm>
          <a:off x="1500532" y="2128151"/>
          <a:ext cx="8740747" cy="1299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495" tIns="137495" rIns="137495" bIns="137495" numCol="1" spcCol="1270" anchor="ctr" anchorCtr="0">
          <a:noAutofit/>
        </a:bodyPr>
        <a:lstStyle/>
        <a:p>
          <a:pPr marL="0" lvl="0" indent="0" algn="l" defTabSz="977900">
            <a:lnSpc>
              <a:spcPct val="100000"/>
            </a:lnSpc>
            <a:spcBef>
              <a:spcPct val="0"/>
            </a:spcBef>
            <a:spcAft>
              <a:spcPct val="35000"/>
            </a:spcAft>
            <a:buNone/>
          </a:pPr>
          <a:r>
            <a:rPr lang="tr-TR" sz="2200" b="1" kern="1200" dirty="0"/>
            <a:t>Teknolojinin Gücü:</a:t>
          </a:r>
          <a:r>
            <a:rPr lang="tr-TR" sz="2200" kern="1200" dirty="0"/>
            <a:t> </a:t>
          </a:r>
          <a:r>
            <a:rPr lang="tr-TR" sz="2300" kern="1200" dirty="0"/>
            <a:t>YZ ve MÖ teknolojileri, büyük veri analizi ve tahmin modelleri ile yatırımcıların daha doğru kararlar almasına yardımcı olabilir.</a:t>
          </a:r>
          <a:endParaRPr lang="en-US" sz="2300" kern="1200" dirty="0"/>
        </a:p>
      </dsp:txBody>
      <dsp:txXfrm>
        <a:off x="1500532" y="2128151"/>
        <a:ext cx="8740747" cy="12991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CEB63C-F069-4F0A-BF1C-D261D5AFFB16}">
      <dsp:nvSpPr>
        <dsp:cNvPr id="0" name=""/>
        <dsp:cNvSpPr/>
      </dsp:nvSpPr>
      <dsp:spPr>
        <a:xfrm>
          <a:off x="0" y="725"/>
          <a:ext cx="724014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0DF190-2713-480E-8649-DBA63C45A091}">
      <dsp:nvSpPr>
        <dsp:cNvPr id="0" name=""/>
        <dsp:cNvSpPr/>
      </dsp:nvSpPr>
      <dsp:spPr>
        <a:xfrm>
          <a:off x="0" y="725"/>
          <a:ext cx="7240146" cy="11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tr-TR" sz="3200" b="1" kern="1200"/>
            <a:t>Açılış (open)</a:t>
          </a:r>
          <a:r>
            <a:rPr lang="tr-TR" sz="3200" kern="1200"/>
            <a:t> : Seansın başlangıcında varlığın fiyatı.</a:t>
          </a:r>
          <a:endParaRPr lang="en-US" sz="3200" kern="1200"/>
        </a:p>
      </dsp:txBody>
      <dsp:txXfrm>
        <a:off x="0" y="725"/>
        <a:ext cx="7240146" cy="1188429"/>
      </dsp:txXfrm>
    </dsp:sp>
    <dsp:sp modelId="{64B178C5-8219-4FF6-8012-53B480C64C64}">
      <dsp:nvSpPr>
        <dsp:cNvPr id="0" name=""/>
        <dsp:cNvSpPr/>
      </dsp:nvSpPr>
      <dsp:spPr>
        <a:xfrm>
          <a:off x="0" y="1189155"/>
          <a:ext cx="7240146" cy="0"/>
        </a:xfrm>
        <a:prstGeom prst="line">
          <a:avLst/>
        </a:prstGeom>
        <a:solidFill>
          <a:schemeClr val="accent2">
            <a:hueOff val="-378024"/>
            <a:satOff val="-960"/>
            <a:lumOff val="-1324"/>
            <a:alphaOff val="0"/>
          </a:schemeClr>
        </a:solidFill>
        <a:ln w="12700" cap="flat" cmpd="sng" algn="ctr">
          <a:solidFill>
            <a:schemeClr val="accent2">
              <a:hueOff val="-378024"/>
              <a:satOff val="-960"/>
              <a:lumOff val="-13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C1232A-AFB9-4965-930F-6FB35A6EE3DB}">
      <dsp:nvSpPr>
        <dsp:cNvPr id="0" name=""/>
        <dsp:cNvSpPr/>
      </dsp:nvSpPr>
      <dsp:spPr>
        <a:xfrm>
          <a:off x="0" y="1189155"/>
          <a:ext cx="7240146" cy="11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tr-TR" sz="3200" b="1" kern="1200"/>
            <a:t>Kapanış (close) : </a:t>
          </a:r>
          <a:r>
            <a:rPr lang="tr-TR" sz="3200" kern="1200"/>
            <a:t>Seansın sonunda varlığın fiyatı.</a:t>
          </a:r>
          <a:endParaRPr lang="en-US" sz="3200" kern="1200"/>
        </a:p>
      </dsp:txBody>
      <dsp:txXfrm>
        <a:off x="0" y="1189155"/>
        <a:ext cx="7240146" cy="1188429"/>
      </dsp:txXfrm>
    </dsp:sp>
    <dsp:sp modelId="{F70171C0-8032-420C-9E22-0350B210559E}">
      <dsp:nvSpPr>
        <dsp:cNvPr id="0" name=""/>
        <dsp:cNvSpPr/>
      </dsp:nvSpPr>
      <dsp:spPr>
        <a:xfrm>
          <a:off x="0" y="2377585"/>
          <a:ext cx="7240146" cy="0"/>
        </a:xfrm>
        <a:prstGeom prst="line">
          <a:avLst/>
        </a:prstGeom>
        <a:solidFill>
          <a:schemeClr val="accent2">
            <a:hueOff val="-756048"/>
            <a:satOff val="-1920"/>
            <a:lumOff val="-2647"/>
            <a:alphaOff val="0"/>
          </a:schemeClr>
        </a:solidFill>
        <a:ln w="12700" cap="flat" cmpd="sng" algn="ctr">
          <a:solidFill>
            <a:schemeClr val="accent2">
              <a:hueOff val="-756048"/>
              <a:satOff val="-1920"/>
              <a:lumOff val="-264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457F55-9040-45DD-B03C-FBE90912F9E8}">
      <dsp:nvSpPr>
        <dsp:cNvPr id="0" name=""/>
        <dsp:cNvSpPr/>
      </dsp:nvSpPr>
      <dsp:spPr>
        <a:xfrm>
          <a:off x="0" y="2377585"/>
          <a:ext cx="7240146" cy="11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tr-TR" sz="3200" b="1" kern="1200"/>
            <a:t>Yüksek (high) : </a:t>
          </a:r>
          <a:r>
            <a:rPr lang="tr-TR" sz="3200" kern="1200"/>
            <a:t>Seans sırasında varlığın ulaştığı en yüksek fiyat.</a:t>
          </a:r>
          <a:endParaRPr lang="en-US" sz="3200" kern="1200"/>
        </a:p>
      </dsp:txBody>
      <dsp:txXfrm>
        <a:off x="0" y="2377585"/>
        <a:ext cx="7240146" cy="1188429"/>
      </dsp:txXfrm>
    </dsp:sp>
    <dsp:sp modelId="{6D3FD32F-E6BF-41DB-BD28-E1CFC2AE83FB}">
      <dsp:nvSpPr>
        <dsp:cNvPr id="0" name=""/>
        <dsp:cNvSpPr/>
      </dsp:nvSpPr>
      <dsp:spPr>
        <a:xfrm>
          <a:off x="0" y="3566014"/>
          <a:ext cx="7240146" cy="0"/>
        </a:xfrm>
        <a:prstGeom prst="line">
          <a:avLst/>
        </a:prstGeom>
        <a:solidFill>
          <a:schemeClr val="accent2">
            <a:hueOff val="-1134071"/>
            <a:satOff val="-2879"/>
            <a:lumOff val="-3971"/>
            <a:alphaOff val="0"/>
          </a:schemeClr>
        </a:solidFill>
        <a:ln w="12700" cap="flat" cmpd="sng" algn="ctr">
          <a:solidFill>
            <a:schemeClr val="accent2">
              <a:hueOff val="-1134071"/>
              <a:satOff val="-2879"/>
              <a:lumOff val="-39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4DDEC-711C-40D5-A50A-BC8A4E793B65}">
      <dsp:nvSpPr>
        <dsp:cNvPr id="0" name=""/>
        <dsp:cNvSpPr/>
      </dsp:nvSpPr>
      <dsp:spPr>
        <a:xfrm>
          <a:off x="0" y="3566014"/>
          <a:ext cx="7240146" cy="11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tr-TR" sz="3200" b="1" kern="1200"/>
            <a:t>Düşük (low) : </a:t>
          </a:r>
          <a:r>
            <a:rPr lang="tr-TR" sz="3200" kern="1200"/>
            <a:t>Seans sırasında varlığın ulaştığı en düşük fiyat.</a:t>
          </a:r>
          <a:endParaRPr lang="en-US" sz="3200" kern="1200"/>
        </a:p>
      </dsp:txBody>
      <dsp:txXfrm>
        <a:off x="0" y="3566014"/>
        <a:ext cx="7240146" cy="1188429"/>
      </dsp:txXfrm>
    </dsp:sp>
    <dsp:sp modelId="{808A6B28-57B5-46C7-8A3F-DAF31E466774}">
      <dsp:nvSpPr>
        <dsp:cNvPr id="0" name=""/>
        <dsp:cNvSpPr/>
      </dsp:nvSpPr>
      <dsp:spPr>
        <a:xfrm>
          <a:off x="0" y="4754444"/>
          <a:ext cx="7240146" cy="0"/>
        </a:xfrm>
        <a:prstGeom prst="line">
          <a:avLst/>
        </a:prstGeom>
        <a:solidFill>
          <a:schemeClr val="accent2">
            <a:hueOff val="-1512095"/>
            <a:satOff val="-3839"/>
            <a:lumOff val="-5295"/>
            <a:alphaOff val="0"/>
          </a:schemeClr>
        </a:solidFill>
        <a:ln w="12700" cap="flat" cmpd="sng" algn="ctr">
          <a:solidFill>
            <a:schemeClr val="accent2">
              <a:hueOff val="-1512095"/>
              <a:satOff val="-3839"/>
              <a:lumOff val="-52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854A0B-30D5-48E6-8354-CCA98868B3C0}">
      <dsp:nvSpPr>
        <dsp:cNvPr id="0" name=""/>
        <dsp:cNvSpPr/>
      </dsp:nvSpPr>
      <dsp:spPr>
        <a:xfrm>
          <a:off x="0" y="4754444"/>
          <a:ext cx="7240146" cy="11884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tr-TR" sz="3200" b="1" kern="1200"/>
            <a:t>İşlem Hacimi (Volume) : </a:t>
          </a:r>
          <a:r>
            <a:rPr lang="tr-TR" sz="3200" kern="1200"/>
            <a:t>Belirli bir zaman diliminde işlem gören varlık miktarı.</a:t>
          </a:r>
          <a:endParaRPr lang="en-US" sz="3200" kern="1200"/>
        </a:p>
      </dsp:txBody>
      <dsp:txXfrm>
        <a:off x="0" y="4754444"/>
        <a:ext cx="7240146" cy="11884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4A81F9-8373-484C-A6FD-39459FDA6E2A}">
      <dsp:nvSpPr>
        <dsp:cNvPr id="0" name=""/>
        <dsp:cNvSpPr/>
      </dsp:nvSpPr>
      <dsp:spPr>
        <a:xfrm>
          <a:off x="0" y="680749"/>
          <a:ext cx="11033029" cy="125676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990A38-43CA-4B0B-9206-5BEDB1A8ABC2}">
      <dsp:nvSpPr>
        <dsp:cNvPr id="0" name=""/>
        <dsp:cNvSpPr/>
      </dsp:nvSpPr>
      <dsp:spPr>
        <a:xfrm>
          <a:off x="380172" y="963522"/>
          <a:ext cx="691222" cy="6912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CE0AF5-1EF3-463F-A7F8-1C3CF825E3AF}">
      <dsp:nvSpPr>
        <dsp:cNvPr id="0" name=""/>
        <dsp:cNvSpPr/>
      </dsp:nvSpPr>
      <dsp:spPr>
        <a:xfrm>
          <a:off x="1451567" y="680749"/>
          <a:ext cx="9581461" cy="1256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008" tIns="133008" rIns="133008" bIns="133008" numCol="1" spcCol="1270" anchor="ctr" anchorCtr="0">
          <a:noAutofit/>
        </a:bodyPr>
        <a:lstStyle/>
        <a:p>
          <a:pPr marL="0" lvl="0" indent="0" algn="l" defTabSz="1111250">
            <a:lnSpc>
              <a:spcPct val="90000"/>
            </a:lnSpc>
            <a:spcBef>
              <a:spcPct val="0"/>
            </a:spcBef>
            <a:spcAft>
              <a:spcPct val="35000"/>
            </a:spcAft>
            <a:buNone/>
          </a:pPr>
          <a:r>
            <a:rPr lang="tr-TR" sz="2500" kern="1200" dirty="0"/>
            <a:t>Uzun vadeli yatırım kararları için kullanılır ve şirketin içsel değerine odaklanır.</a:t>
          </a:r>
          <a:endParaRPr lang="en-US" sz="2500" kern="1200" dirty="0"/>
        </a:p>
      </dsp:txBody>
      <dsp:txXfrm>
        <a:off x="1451567" y="680749"/>
        <a:ext cx="9581461" cy="1256768"/>
      </dsp:txXfrm>
    </dsp:sp>
    <dsp:sp modelId="{10FAA366-0847-4076-9DF7-1A0DC41CF1C0}">
      <dsp:nvSpPr>
        <dsp:cNvPr id="0" name=""/>
        <dsp:cNvSpPr/>
      </dsp:nvSpPr>
      <dsp:spPr>
        <a:xfrm>
          <a:off x="0" y="2251710"/>
          <a:ext cx="11033029" cy="125676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07EA9E-8F37-459A-8A96-52BE171703F8}">
      <dsp:nvSpPr>
        <dsp:cNvPr id="0" name=""/>
        <dsp:cNvSpPr/>
      </dsp:nvSpPr>
      <dsp:spPr>
        <a:xfrm>
          <a:off x="380172" y="2534483"/>
          <a:ext cx="691222" cy="6912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6F6838-C935-46CB-9421-471B139F440F}">
      <dsp:nvSpPr>
        <dsp:cNvPr id="0" name=""/>
        <dsp:cNvSpPr/>
      </dsp:nvSpPr>
      <dsp:spPr>
        <a:xfrm>
          <a:off x="1451567" y="2251710"/>
          <a:ext cx="9581461" cy="1256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008" tIns="133008" rIns="133008" bIns="133008" numCol="1" spcCol="1270" anchor="ctr" anchorCtr="0">
          <a:noAutofit/>
        </a:bodyPr>
        <a:lstStyle/>
        <a:p>
          <a:pPr marL="0" lvl="0" indent="0" algn="l" defTabSz="1111250">
            <a:lnSpc>
              <a:spcPct val="90000"/>
            </a:lnSpc>
            <a:spcBef>
              <a:spcPct val="0"/>
            </a:spcBef>
            <a:spcAft>
              <a:spcPct val="35000"/>
            </a:spcAft>
            <a:buNone/>
          </a:pPr>
          <a:r>
            <a:rPr lang="tr-TR" sz="2500" kern="1200" dirty="0"/>
            <a:t>Şirketin gerçek değerini ve gelecekteki büyüme potansiyelini anlamaya yardımcı olur.</a:t>
          </a:r>
          <a:endParaRPr lang="en-US" sz="2500" kern="1200" dirty="0"/>
        </a:p>
      </dsp:txBody>
      <dsp:txXfrm>
        <a:off x="1451567" y="2251710"/>
        <a:ext cx="9581461" cy="12567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145FBE-96A8-4647-829D-813FF227A68E}">
      <dsp:nvSpPr>
        <dsp:cNvPr id="0" name=""/>
        <dsp:cNvSpPr/>
      </dsp:nvSpPr>
      <dsp:spPr>
        <a:xfrm>
          <a:off x="362021" y="601"/>
          <a:ext cx="3221558" cy="193293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tr-TR" sz="3300" b="1" kern="1200" dirty="0"/>
            <a:t>LSTM (Long Short-Term Memory)</a:t>
          </a:r>
          <a:endParaRPr lang="en-US" sz="3300" kern="1200" dirty="0"/>
        </a:p>
      </dsp:txBody>
      <dsp:txXfrm>
        <a:off x="362021" y="601"/>
        <a:ext cx="3221558" cy="1932934"/>
      </dsp:txXfrm>
    </dsp:sp>
    <dsp:sp modelId="{AB4F58F9-63AC-45F9-8828-AB54771B7EBB}">
      <dsp:nvSpPr>
        <dsp:cNvPr id="0" name=""/>
        <dsp:cNvSpPr/>
      </dsp:nvSpPr>
      <dsp:spPr>
        <a:xfrm>
          <a:off x="3905735" y="601"/>
          <a:ext cx="3221558" cy="193293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tr-TR" sz="3300" b="1" kern="1200" dirty="0"/>
            <a:t>Gated Recurrent Unit (GRU)</a:t>
          </a:r>
          <a:endParaRPr lang="en-US" sz="3300" b="1" kern="1200" dirty="0"/>
        </a:p>
      </dsp:txBody>
      <dsp:txXfrm>
        <a:off x="3905735" y="601"/>
        <a:ext cx="3221558" cy="1932934"/>
      </dsp:txXfrm>
    </dsp:sp>
    <dsp:sp modelId="{E5A162C4-EE69-4E25-95D1-BD289176A458}">
      <dsp:nvSpPr>
        <dsp:cNvPr id="0" name=""/>
        <dsp:cNvSpPr/>
      </dsp:nvSpPr>
      <dsp:spPr>
        <a:xfrm>
          <a:off x="7449449" y="601"/>
          <a:ext cx="3221558" cy="193293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tr-TR" sz="3300" b="1" kern="1200" dirty="0"/>
            <a:t>Transformer Modelleri</a:t>
          </a:r>
          <a:endParaRPr lang="en-US" sz="3300" kern="1200" dirty="0"/>
        </a:p>
      </dsp:txBody>
      <dsp:txXfrm>
        <a:off x="7449449" y="601"/>
        <a:ext cx="3221558" cy="1932934"/>
      </dsp:txXfrm>
    </dsp:sp>
    <dsp:sp modelId="{60D9817D-AC9D-406B-9704-A1C423D3661E}">
      <dsp:nvSpPr>
        <dsp:cNvPr id="0" name=""/>
        <dsp:cNvSpPr/>
      </dsp:nvSpPr>
      <dsp:spPr>
        <a:xfrm>
          <a:off x="362021" y="2255692"/>
          <a:ext cx="3221558" cy="193293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tr-TR" sz="3300" b="1" i="0" kern="1200" dirty="0"/>
            <a:t>Rastgele Ormanlar (Random Forests)</a:t>
          </a:r>
          <a:endParaRPr lang="en-US" sz="3300" b="1" i="0" kern="1200" dirty="0"/>
        </a:p>
      </dsp:txBody>
      <dsp:txXfrm>
        <a:off x="362021" y="2255692"/>
        <a:ext cx="3221558" cy="1932934"/>
      </dsp:txXfrm>
    </dsp:sp>
    <dsp:sp modelId="{3E253BD9-92E6-4958-ADA0-6DF1385B5E0A}">
      <dsp:nvSpPr>
        <dsp:cNvPr id="0" name=""/>
        <dsp:cNvSpPr/>
      </dsp:nvSpPr>
      <dsp:spPr>
        <a:xfrm>
          <a:off x="3905735" y="2224533"/>
          <a:ext cx="3221558" cy="193293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tr-TR" sz="3300" b="1" kern="1200" dirty="0"/>
            <a:t>Destek Vektör Makineleri (SVM)</a:t>
          </a:r>
        </a:p>
      </dsp:txBody>
      <dsp:txXfrm>
        <a:off x="3905735" y="2224533"/>
        <a:ext cx="3221558" cy="1932934"/>
      </dsp:txXfrm>
    </dsp:sp>
    <dsp:sp modelId="{F69264E2-DDCA-49A0-B67E-1856EE845067}">
      <dsp:nvSpPr>
        <dsp:cNvPr id="0" name=""/>
        <dsp:cNvSpPr/>
      </dsp:nvSpPr>
      <dsp:spPr>
        <a:xfrm>
          <a:off x="7449449" y="2255692"/>
          <a:ext cx="3221558" cy="193293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tr-TR" sz="3300" b="1" kern="1200" dirty="0"/>
            <a:t>XGBoost Regressor</a:t>
          </a:r>
          <a:endParaRPr lang="en-US" sz="3300" b="1" kern="1200" dirty="0"/>
        </a:p>
      </dsp:txBody>
      <dsp:txXfrm>
        <a:off x="7449449" y="2255692"/>
        <a:ext cx="3221558" cy="19329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7A1D6E-E827-4B3A-A438-37477621EF19}">
      <dsp:nvSpPr>
        <dsp:cNvPr id="0" name=""/>
        <dsp:cNvSpPr/>
      </dsp:nvSpPr>
      <dsp:spPr>
        <a:xfrm>
          <a:off x="0" y="12825"/>
          <a:ext cx="11511776"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tr-TR" sz="3200" b="1" kern="1200"/>
            <a:t>Türkiye</a:t>
          </a:r>
          <a:endParaRPr lang="en-US" sz="3200" kern="1200"/>
        </a:p>
      </dsp:txBody>
      <dsp:txXfrm>
        <a:off x="35640" y="48465"/>
        <a:ext cx="11440496" cy="658799"/>
      </dsp:txXfrm>
    </dsp:sp>
    <dsp:sp modelId="{F950FB50-AB6A-47F8-9753-19C8A1E5C27E}">
      <dsp:nvSpPr>
        <dsp:cNvPr id="0" name=""/>
        <dsp:cNvSpPr/>
      </dsp:nvSpPr>
      <dsp:spPr>
        <a:xfrm>
          <a:off x="0" y="742905"/>
          <a:ext cx="11511776" cy="149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499"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tr-TR" sz="2500" b="1" kern="1200"/>
            <a:t>Borsa İstanbul:</a:t>
          </a:r>
          <a:r>
            <a:rPr lang="tr-TR" sz="2500" kern="1200"/>
            <a:t> Türkiye'de Borsa İstanbul, YZ teknolojilerini entegre ederek işlem süreçlerini ve veri analizini iyileştirmektedir.</a:t>
          </a:r>
          <a:endParaRPr lang="en-US" sz="2500" kern="1200"/>
        </a:p>
        <a:p>
          <a:pPr marL="228600" lvl="1" indent="-228600" algn="l" defTabSz="1111250">
            <a:lnSpc>
              <a:spcPct val="90000"/>
            </a:lnSpc>
            <a:spcBef>
              <a:spcPct val="0"/>
            </a:spcBef>
            <a:spcAft>
              <a:spcPct val="20000"/>
            </a:spcAft>
            <a:buChar char="•"/>
          </a:pPr>
          <a:r>
            <a:rPr lang="tr-TR" sz="2500" b="1" kern="1200" dirty="0"/>
            <a:t>Yatırım Uygulamaları:</a:t>
          </a:r>
          <a:r>
            <a:rPr lang="tr-TR" sz="2500" kern="1200" dirty="0"/>
            <a:t> Türkiye'de QNB </a:t>
          </a:r>
          <a:r>
            <a:rPr lang="tr-TR" sz="2500" kern="1200" dirty="0" err="1"/>
            <a:t>Finansinvest</a:t>
          </a:r>
          <a:r>
            <a:rPr lang="tr-TR" sz="2500" kern="1200" dirty="0"/>
            <a:t>, İş Yatırım gibi finans kurumları, yatırımcılara YZ tabanlı analiz araçları ve ticaret platformları sunmaktadır.</a:t>
          </a:r>
          <a:endParaRPr lang="en-US" sz="2500" kern="1200" dirty="0"/>
        </a:p>
      </dsp:txBody>
      <dsp:txXfrm>
        <a:off x="0" y="742905"/>
        <a:ext cx="11511776" cy="1490400"/>
      </dsp:txXfrm>
    </dsp:sp>
    <dsp:sp modelId="{82816593-8C90-49FC-B049-45D94F9125E6}">
      <dsp:nvSpPr>
        <dsp:cNvPr id="0" name=""/>
        <dsp:cNvSpPr/>
      </dsp:nvSpPr>
      <dsp:spPr>
        <a:xfrm>
          <a:off x="0" y="2233306"/>
          <a:ext cx="11511776"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tr-TR" sz="3200" b="1" kern="1200"/>
            <a:t>ABD ve Avrupa </a:t>
          </a:r>
          <a:endParaRPr lang="en-US" sz="3200" kern="1200"/>
        </a:p>
      </dsp:txBody>
      <dsp:txXfrm>
        <a:off x="35640" y="2268946"/>
        <a:ext cx="11440496" cy="658799"/>
      </dsp:txXfrm>
    </dsp:sp>
    <dsp:sp modelId="{AE9B3585-15D3-4FBD-A4FB-4E71F46E393E}">
      <dsp:nvSpPr>
        <dsp:cNvPr id="0" name=""/>
        <dsp:cNvSpPr/>
      </dsp:nvSpPr>
      <dsp:spPr>
        <a:xfrm>
          <a:off x="0" y="2963385"/>
          <a:ext cx="11511776" cy="1424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499"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tr-TR" sz="2500" b="1" kern="1200"/>
            <a:t>Yatırım Bankaları: </a:t>
          </a:r>
          <a:r>
            <a:rPr lang="tr-TR" sz="2500" kern="1200"/>
            <a:t>Büyük yatırım bankaları (Goldman Sachs, JPMorgan Chase, vb.), YZ ve MÖ teknolojilerini kullanarak yatırım stratejilerini optimize etmektedir.</a:t>
          </a:r>
          <a:endParaRPr lang="en-US" sz="2500" kern="1200"/>
        </a:p>
        <a:p>
          <a:pPr marL="228600" lvl="1" indent="-228600" algn="l" defTabSz="1111250">
            <a:lnSpc>
              <a:spcPct val="90000"/>
            </a:lnSpc>
            <a:spcBef>
              <a:spcPct val="0"/>
            </a:spcBef>
            <a:spcAft>
              <a:spcPct val="20000"/>
            </a:spcAft>
            <a:buChar char="•"/>
          </a:pPr>
          <a:r>
            <a:rPr lang="tr-TR" sz="2500" b="1" kern="1200"/>
            <a:t>Hedge Fonlar: </a:t>
          </a:r>
          <a:r>
            <a:rPr lang="tr-TR" sz="2500" kern="1200"/>
            <a:t>Özel hedge fonlar, algoritmik ticaret ve yüksek frekanslı ticaret stratejilerini geliştirmek için YZ kullanmaktadır.</a:t>
          </a:r>
          <a:endParaRPr lang="en-US" sz="2500" kern="1200"/>
        </a:p>
      </dsp:txBody>
      <dsp:txXfrm>
        <a:off x="0" y="2963385"/>
        <a:ext cx="11511776" cy="14241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94E81-F88A-4328-802D-13DCF52AAB96}">
      <dsp:nvSpPr>
        <dsp:cNvPr id="0" name=""/>
        <dsp:cNvSpPr/>
      </dsp:nvSpPr>
      <dsp:spPr>
        <a:xfrm>
          <a:off x="0" y="1643"/>
          <a:ext cx="10241280" cy="83285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C3DB03-DD7B-4FFA-BA55-B2EED7ABF69A}">
      <dsp:nvSpPr>
        <dsp:cNvPr id="0" name=""/>
        <dsp:cNvSpPr/>
      </dsp:nvSpPr>
      <dsp:spPr>
        <a:xfrm>
          <a:off x="251938" y="189035"/>
          <a:ext cx="458070" cy="4580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3FE5A-C0BC-4F71-870D-DA8E8BB13B5D}">
      <dsp:nvSpPr>
        <dsp:cNvPr id="0" name=""/>
        <dsp:cNvSpPr/>
      </dsp:nvSpPr>
      <dsp:spPr>
        <a:xfrm>
          <a:off x="961948" y="1643"/>
          <a:ext cx="9279331" cy="832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144" tIns="88144" rIns="88144" bIns="88144" numCol="1" spcCol="1270" anchor="ctr" anchorCtr="0">
          <a:noAutofit/>
        </a:bodyPr>
        <a:lstStyle/>
        <a:p>
          <a:pPr marL="0" lvl="0" indent="0" algn="l" defTabSz="889000">
            <a:lnSpc>
              <a:spcPct val="100000"/>
            </a:lnSpc>
            <a:spcBef>
              <a:spcPct val="0"/>
            </a:spcBef>
            <a:spcAft>
              <a:spcPct val="35000"/>
            </a:spcAft>
            <a:buNone/>
          </a:pPr>
          <a:r>
            <a:rPr lang="tr-TR" sz="2000" b="1" kern="1200"/>
            <a:t>Strengths (Güçlü Yönler)</a:t>
          </a:r>
          <a:endParaRPr lang="en-US" sz="2000" kern="1200"/>
        </a:p>
      </dsp:txBody>
      <dsp:txXfrm>
        <a:off x="961948" y="1643"/>
        <a:ext cx="9279331" cy="832855"/>
      </dsp:txXfrm>
    </dsp:sp>
    <dsp:sp modelId="{6FE40F53-0987-46D2-A6D1-EE9BE9A9F082}">
      <dsp:nvSpPr>
        <dsp:cNvPr id="0" name=""/>
        <dsp:cNvSpPr/>
      </dsp:nvSpPr>
      <dsp:spPr>
        <a:xfrm>
          <a:off x="0" y="1042713"/>
          <a:ext cx="10241280" cy="83285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C09992-B12C-47E2-AF1C-B99247F6BD82}">
      <dsp:nvSpPr>
        <dsp:cNvPr id="0" name=""/>
        <dsp:cNvSpPr/>
      </dsp:nvSpPr>
      <dsp:spPr>
        <a:xfrm>
          <a:off x="251938" y="1230105"/>
          <a:ext cx="458070" cy="4580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264B33-6643-43F5-B634-4C2ABFF7E136}">
      <dsp:nvSpPr>
        <dsp:cNvPr id="0" name=""/>
        <dsp:cNvSpPr/>
      </dsp:nvSpPr>
      <dsp:spPr>
        <a:xfrm>
          <a:off x="961948" y="1042713"/>
          <a:ext cx="9279331" cy="832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144" tIns="88144" rIns="88144" bIns="88144" numCol="1" spcCol="1270" anchor="ctr" anchorCtr="0">
          <a:noAutofit/>
        </a:bodyPr>
        <a:lstStyle/>
        <a:p>
          <a:pPr marL="0" lvl="0" indent="0" algn="l" defTabSz="889000">
            <a:lnSpc>
              <a:spcPct val="100000"/>
            </a:lnSpc>
            <a:spcBef>
              <a:spcPct val="0"/>
            </a:spcBef>
            <a:spcAft>
              <a:spcPct val="35000"/>
            </a:spcAft>
            <a:buNone/>
          </a:pPr>
          <a:r>
            <a:rPr lang="tr-TR" sz="2000" kern="1200"/>
            <a:t>Türkiyede yatırımcı sayısının son yılda neredeyse 2’ye katlanmasına rağmen finansal okur-yazarlığın düşük olması.</a:t>
          </a:r>
          <a:endParaRPr lang="en-US" sz="2000" kern="1200"/>
        </a:p>
      </dsp:txBody>
      <dsp:txXfrm>
        <a:off x="961948" y="1042713"/>
        <a:ext cx="9279331" cy="832855"/>
      </dsp:txXfrm>
    </dsp:sp>
    <dsp:sp modelId="{2573136B-DAC6-4DEA-8CF0-B77C5F25A89F}">
      <dsp:nvSpPr>
        <dsp:cNvPr id="0" name=""/>
        <dsp:cNvSpPr/>
      </dsp:nvSpPr>
      <dsp:spPr>
        <a:xfrm>
          <a:off x="0" y="2083782"/>
          <a:ext cx="10241280" cy="83285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26558-7753-4341-87DA-4078CD3CD368}">
      <dsp:nvSpPr>
        <dsp:cNvPr id="0" name=""/>
        <dsp:cNvSpPr/>
      </dsp:nvSpPr>
      <dsp:spPr>
        <a:xfrm>
          <a:off x="251938" y="2271175"/>
          <a:ext cx="458070" cy="4580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FA8709-D857-45FE-B56A-7F199EF9DB7F}">
      <dsp:nvSpPr>
        <dsp:cNvPr id="0" name=""/>
        <dsp:cNvSpPr/>
      </dsp:nvSpPr>
      <dsp:spPr>
        <a:xfrm>
          <a:off x="961948" y="2083782"/>
          <a:ext cx="9279331" cy="832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144" tIns="88144" rIns="88144" bIns="88144" numCol="1" spcCol="1270" anchor="ctr" anchorCtr="0">
          <a:noAutofit/>
        </a:bodyPr>
        <a:lstStyle/>
        <a:p>
          <a:pPr marL="0" lvl="0" indent="0" algn="l" defTabSz="889000">
            <a:lnSpc>
              <a:spcPct val="100000"/>
            </a:lnSpc>
            <a:spcBef>
              <a:spcPct val="0"/>
            </a:spcBef>
            <a:spcAft>
              <a:spcPct val="35000"/>
            </a:spcAft>
            <a:buNone/>
          </a:pPr>
          <a:r>
            <a:rPr lang="tr-TR" sz="2000" kern="1200"/>
            <a:t>Diğer yapay zeka projelerindeki en büyük sorunlardan biri olan verinin yetersiz/anomali/dağınık olması gibi bir problem yok. Temiz bir veriyle çalışacağız.</a:t>
          </a:r>
          <a:endParaRPr lang="en-US" sz="2000" kern="1200"/>
        </a:p>
      </dsp:txBody>
      <dsp:txXfrm>
        <a:off x="961948" y="2083782"/>
        <a:ext cx="9279331" cy="832855"/>
      </dsp:txXfrm>
    </dsp:sp>
    <dsp:sp modelId="{69771EDB-A7D7-4835-B739-BCD205377F59}">
      <dsp:nvSpPr>
        <dsp:cNvPr id="0" name=""/>
        <dsp:cNvSpPr/>
      </dsp:nvSpPr>
      <dsp:spPr>
        <a:xfrm>
          <a:off x="0" y="3124852"/>
          <a:ext cx="10241280" cy="83285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1BAF3C-F8FD-4309-9D0B-ECA7E7F73995}">
      <dsp:nvSpPr>
        <dsp:cNvPr id="0" name=""/>
        <dsp:cNvSpPr/>
      </dsp:nvSpPr>
      <dsp:spPr>
        <a:xfrm>
          <a:off x="251938" y="3312245"/>
          <a:ext cx="458070" cy="4580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8B3782-256E-41A6-ACB1-0DB8EB740772}">
      <dsp:nvSpPr>
        <dsp:cNvPr id="0" name=""/>
        <dsp:cNvSpPr/>
      </dsp:nvSpPr>
      <dsp:spPr>
        <a:xfrm>
          <a:off x="961948" y="3124852"/>
          <a:ext cx="9279331" cy="8328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144" tIns="88144" rIns="88144" bIns="88144" numCol="1" spcCol="1270" anchor="ctr" anchorCtr="0">
          <a:noAutofit/>
        </a:bodyPr>
        <a:lstStyle/>
        <a:p>
          <a:pPr marL="0" lvl="0" indent="0" algn="l" defTabSz="889000">
            <a:lnSpc>
              <a:spcPct val="100000"/>
            </a:lnSpc>
            <a:spcBef>
              <a:spcPct val="0"/>
            </a:spcBef>
            <a:spcAft>
              <a:spcPct val="35000"/>
            </a:spcAft>
            <a:buNone/>
          </a:pPr>
          <a:r>
            <a:rPr lang="tr-TR" sz="2000" kern="1200"/>
            <a:t>Farklı yapay zeka ve makine öğrenmesi modellerini deneme ve optimize etme esnekliği</a:t>
          </a:r>
          <a:endParaRPr lang="en-US" sz="2000" kern="1200"/>
        </a:p>
      </dsp:txBody>
      <dsp:txXfrm>
        <a:off x="961948" y="3124852"/>
        <a:ext cx="9279331" cy="8328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78FDB-4FAA-493E-AC85-D0C2B8F9DBE1}">
      <dsp:nvSpPr>
        <dsp:cNvPr id="0" name=""/>
        <dsp:cNvSpPr/>
      </dsp:nvSpPr>
      <dsp:spPr>
        <a:xfrm>
          <a:off x="5001625" y="1555090"/>
          <a:ext cx="3927490" cy="623042"/>
        </a:xfrm>
        <a:custGeom>
          <a:avLst/>
          <a:gdLst/>
          <a:ahLst/>
          <a:cxnLst/>
          <a:rect l="0" t="0" r="0" b="0"/>
          <a:pathLst>
            <a:path>
              <a:moveTo>
                <a:pt x="0" y="0"/>
              </a:moveTo>
              <a:lnTo>
                <a:pt x="0" y="424585"/>
              </a:lnTo>
              <a:lnTo>
                <a:pt x="3927490" y="424585"/>
              </a:lnTo>
              <a:lnTo>
                <a:pt x="3927490" y="6230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99717E-C854-4AFD-8F8C-7ADD40312009}">
      <dsp:nvSpPr>
        <dsp:cNvPr id="0" name=""/>
        <dsp:cNvSpPr/>
      </dsp:nvSpPr>
      <dsp:spPr>
        <a:xfrm>
          <a:off x="5001625" y="1555090"/>
          <a:ext cx="1309163" cy="623042"/>
        </a:xfrm>
        <a:custGeom>
          <a:avLst/>
          <a:gdLst/>
          <a:ahLst/>
          <a:cxnLst/>
          <a:rect l="0" t="0" r="0" b="0"/>
          <a:pathLst>
            <a:path>
              <a:moveTo>
                <a:pt x="0" y="0"/>
              </a:moveTo>
              <a:lnTo>
                <a:pt x="0" y="424585"/>
              </a:lnTo>
              <a:lnTo>
                <a:pt x="1309163" y="424585"/>
              </a:lnTo>
              <a:lnTo>
                <a:pt x="1309163" y="6230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89D266-BCA8-4BD0-BE27-813455D63652}">
      <dsp:nvSpPr>
        <dsp:cNvPr id="0" name=""/>
        <dsp:cNvSpPr/>
      </dsp:nvSpPr>
      <dsp:spPr>
        <a:xfrm>
          <a:off x="3692461" y="1555090"/>
          <a:ext cx="1309163" cy="623042"/>
        </a:xfrm>
        <a:custGeom>
          <a:avLst/>
          <a:gdLst/>
          <a:ahLst/>
          <a:cxnLst/>
          <a:rect l="0" t="0" r="0" b="0"/>
          <a:pathLst>
            <a:path>
              <a:moveTo>
                <a:pt x="1309163" y="0"/>
              </a:moveTo>
              <a:lnTo>
                <a:pt x="1309163" y="424585"/>
              </a:lnTo>
              <a:lnTo>
                <a:pt x="0" y="424585"/>
              </a:lnTo>
              <a:lnTo>
                <a:pt x="0" y="6230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9F26B4-8B87-45A1-96AE-C75014380D5E}">
      <dsp:nvSpPr>
        <dsp:cNvPr id="0" name=""/>
        <dsp:cNvSpPr/>
      </dsp:nvSpPr>
      <dsp:spPr>
        <a:xfrm>
          <a:off x="1074134" y="1555090"/>
          <a:ext cx="3927490" cy="623042"/>
        </a:xfrm>
        <a:custGeom>
          <a:avLst/>
          <a:gdLst/>
          <a:ahLst/>
          <a:cxnLst/>
          <a:rect l="0" t="0" r="0" b="0"/>
          <a:pathLst>
            <a:path>
              <a:moveTo>
                <a:pt x="3927490" y="0"/>
              </a:moveTo>
              <a:lnTo>
                <a:pt x="3927490" y="424585"/>
              </a:lnTo>
              <a:lnTo>
                <a:pt x="0" y="424585"/>
              </a:lnTo>
              <a:lnTo>
                <a:pt x="0" y="62304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09C5E6-62CB-4A40-98F8-4F0C9DA2696D}">
      <dsp:nvSpPr>
        <dsp:cNvPr id="0" name=""/>
        <dsp:cNvSpPr/>
      </dsp:nvSpPr>
      <dsp:spPr>
        <a:xfrm>
          <a:off x="3930491" y="194750"/>
          <a:ext cx="2142267" cy="13603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19DFD6-9008-499E-A789-D5A3A9648304}">
      <dsp:nvSpPr>
        <dsp:cNvPr id="0" name=""/>
        <dsp:cNvSpPr/>
      </dsp:nvSpPr>
      <dsp:spPr>
        <a:xfrm>
          <a:off x="4168521" y="420878"/>
          <a:ext cx="2142267" cy="13603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tr-TR" sz="2400" b="1" kern="1200" dirty="0"/>
            <a:t>Weaknesses (Zayıf Yönler)</a:t>
          </a:r>
          <a:endParaRPr lang="en-US" sz="2400" kern="1200" dirty="0"/>
        </a:p>
      </dsp:txBody>
      <dsp:txXfrm>
        <a:off x="4208364" y="460721"/>
        <a:ext cx="2062581" cy="1280654"/>
      </dsp:txXfrm>
    </dsp:sp>
    <dsp:sp modelId="{E3A7E485-B19C-45EC-9747-42FAF61478C6}">
      <dsp:nvSpPr>
        <dsp:cNvPr id="0" name=""/>
        <dsp:cNvSpPr/>
      </dsp:nvSpPr>
      <dsp:spPr>
        <a:xfrm>
          <a:off x="3000" y="2178133"/>
          <a:ext cx="2142267" cy="13603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3A619E-540C-4B13-8C07-A9BF19F8CF72}">
      <dsp:nvSpPr>
        <dsp:cNvPr id="0" name=""/>
        <dsp:cNvSpPr/>
      </dsp:nvSpPr>
      <dsp:spPr>
        <a:xfrm>
          <a:off x="241030" y="2404261"/>
          <a:ext cx="2142267" cy="13603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tr-TR" sz="1500" kern="1200" dirty="0"/>
            <a:t>Yapay zeka modellerinin eğitimi uzun sürebilir ve yüksek hesaplama gücü gerektirebilir.</a:t>
          </a:r>
          <a:endParaRPr lang="en-US" sz="1500" kern="1200" dirty="0"/>
        </a:p>
      </dsp:txBody>
      <dsp:txXfrm>
        <a:off x="280873" y="2444104"/>
        <a:ext cx="2062581" cy="1280654"/>
      </dsp:txXfrm>
    </dsp:sp>
    <dsp:sp modelId="{13D2DDE1-CD82-4B74-92E8-8421E0739188}">
      <dsp:nvSpPr>
        <dsp:cNvPr id="0" name=""/>
        <dsp:cNvSpPr/>
      </dsp:nvSpPr>
      <dsp:spPr>
        <a:xfrm>
          <a:off x="2621327" y="2178133"/>
          <a:ext cx="2142267" cy="13603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14CCA9-38C1-478E-807D-13B8E95E5AC6}">
      <dsp:nvSpPr>
        <dsp:cNvPr id="0" name=""/>
        <dsp:cNvSpPr/>
      </dsp:nvSpPr>
      <dsp:spPr>
        <a:xfrm>
          <a:off x="2859357" y="2404261"/>
          <a:ext cx="2142267" cy="13603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tr-TR" sz="1500" kern="1200"/>
            <a:t>Çalışacağımız veriler için finansal piyasalarda temel bilgi gerekiyor.</a:t>
          </a:r>
          <a:endParaRPr lang="en-US" sz="1500" kern="1200"/>
        </a:p>
      </dsp:txBody>
      <dsp:txXfrm>
        <a:off x="2899200" y="2444104"/>
        <a:ext cx="2062581" cy="1280654"/>
      </dsp:txXfrm>
    </dsp:sp>
    <dsp:sp modelId="{AB0A4DBF-2F1F-4C0E-98FF-C13A93E9E415}">
      <dsp:nvSpPr>
        <dsp:cNvPr id="0" name=""/>
        <dsp:cNvSpPr/>
      </dsp:nvSpPr>
      <dsp:spPr>
        <a:xfrm>
          <a:off x="5239654" y="2178133"/>
          <a:ext cx="2142267" cy="13603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831FA0-2456-4A90-83B2-823BA264631F}">
      <dsp:nvSpPr>
        <dsp:cNvPr id="0" name=""/>
        <dsp:cNvSpPr/>
      </dsp:nvSpPr>
      <dsp:spPr>
        <a:xfrm>
          <a:off x="5477684" y="2404261"/>
          <a:ext cx="2142267" cy="13603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tr-TR" sz="1500" kern="1200"/>
            <a:t>Kullanıcıların yeni bir teknolojiye (yapay zekaya) güven duyması zaman alabilir.</a:t>
          </a:r>
          <a:endParaRPr lang="en-US" sz="1500" kern="1200"/>
        </a:p>
      </dsp:txBody>
      <dsp:txXfrm>
        <a:off x="5517527" y="2444104"/>
        <a:ext cx="2062581" cy="1280654"/>
      </dsp:txXfrm>
    </dsp:sp>
    <dsp:sp modelId="{C2B58642-DD5F-46B3-AA5F-55E59985AA26}">
      <dsp:nvSpPr>
        <dsp:cNvPr id="0" name=""/>
        <dsp:cNvSpPr/>
      </dsp:nvSpPr>
      <dsp:spPr>
        <a:xfrm>
          <a:off x="7857982" y="2178133"/>
          <a:ext cx="2142267" cy="136034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E7B0382-D7E5-4DC3-BC32-E59177755CA3}">
      <dsp:nvSpPr>
        <dsp:cNvPr id="0" name=""/>
        <dsp:cNvSpPr/>
      </dsp:nvSpPr>
      <dsp:spPr>
        <a:xfrm>
          <a:off x="8096011" y="2404261"/>
          <a:ext cx="2142267" cy="1360340"/>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tr-TR" sz="1500" kern="1200"/>
            <a:t>Piyasa koşulları hızla değiştiğinden, modellerin sürekli güncellenmesi ve yeniden eğitilmesi gerekebilir.</a:t>
          </a:r>
          <a:endParaRPr lang="en-US" sz="1500" kern="1200"/>
        </a:p>
      </dsp:txBody>
      <dsp:txXfrm>
        <a:off x="8135854" y="2444104"/>
        <a:ext cx="2062581" cy="12806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5F6958-2883-45E9-B56A-B84FC5E53C97}">
      <dsp:nvSpPr>
        <dsp:cNvPr id="0" name=""/>
        <dsp:cNvSpPr/>
      </dsp:nvSpPr>
      <dsp:spPr>
        <a:xfrm>
          <a:off x="494692" y="1280692"/>
          <a:ext cx="808417" cy="8084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9BA99B-F1D0-4D0A-BE9C-939B0F6CAA37}">
      <dsp:nvSpPr>
        <dsp:cNvPr id="0" name=""/>
        <dsp:cNvSpPr/>
      </dsp:nvSpPr>
      <dsp:spPr>
        <a:xfrm>
          <a:off x="659" y="2394485"/>
          <a:ext cx="1796484" cy="920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tr-TR" sz="1300" kern="1200" dirty="0"/>
            <a:t>Türkiye'de ve dünya genelinde yapay zeka ve makine öğrenmesine olan ilginin artması, projeye olan talebi artırabilir.</a:t>
          </a:r>
          <a:endParaRPr lang="en-US" sz="1300" kern="1200" dirty="0"/>
        </a:p>
      </dsp:txBody>
      <dsp:txXfrm>
        <a:off x="659" y="2394485"/>
        <a:ext cx="1796484" cy="920698"/>
      </dsp:txXfrm>
    </dsp:sp>
    <dsp:sp modelId="{8136430F-ABA4-4476-83F4-9EC460E008C9}">
      <dsp:nvSpPr>
        <dsp:cNvPr id="0" name=""/>
        <dsp:cNvSpPr/>
      </dsp:nvSpPr>
      <dsp:spPr>
        <a:xfrm>
          <a:off x="2605561" y="1280692"/>
          <a:ext cx="808417" cy="8084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ECE702-3D67-480A-B9A8-6F704FD6D335}">
      <dsp:nvSpPr>
        <dsp:cNvPr id="0" name=""/>
        <dsp:cNvSpPr/>
      </dsp:nvSpPr>
      <dsp:spPr>
        <a:xfrm>
          <a:off x="2111528" y="2394485"/>
          <a:ext cx="1796484" cy="920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tr-TR" sz="1300" kern="1200" dirty="0"/>
            <a:t>Finansal veri kaynaklarının artması ve erişilebilirliğinin kolaylaşması.</a:t>
          </a:r>
          <a:endParaRPr lang="en-US" sz="1300" kern="1200" dirty="0"/>
        </a:p>
      </dsp:txBody>
      <dsp:txXfrm>
        <a:off x="2111528" y="2394485"/>
        <a:ext cx="1796484" cy="920698"/>
      </dsp:txXfrm>
    </dsp:sp>
    <dsp:sp modelId="{748E9597-2EA3-43CA-A258-03F22BFE8216}">
      <dsp:nvSpPr>
        <dsp:cNvPr id="0" name=""/>
        <dsp:cNvSpPr/>
      </dsp:nvSpPr>
      <dsp:spPr>
        <a:xfrm>
          <a:off x="4716431" y="1280692"/>
          <a:ext cx="808417" cy="80841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723F9F-012A-48F7-8559-7C919FF9FB0F}">
      <dsp:nvSpPr>
        <dsp:cNvPr id="0" name=""/>
        <dsp:cNvSpPr/>
      </dsp:nvSpPr>
      <dsp:spPr>
        <a:xfrm>
          <a:off x="4222397" y="2394485"/>
          <a:ext cx="1796484" cy="920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tr-TR" sz="1300" kern="1200" dirty="0"/>
            <a:t>Teknoloji ve inovasyon projelerine yatırım yapmak isteyen yerli ve yabancı yatırımcıların ilgisi.</a:t>
          </a:r>
          <a:endParaRPr lang="en-US" sz="1300" kern="1200" dirty="0"/>
        </a:p>
      </dsp:txBody>
      <dsp:txXfrm>
        <a:off x="4222397" y="2394485"/>
        <a:ext cx="1796484" cy="920698"/>
      </dsp:txXfrm>
    </dsp:sp>
    <dsp:sp modelId="{4EC59B24-A414-4EF7-87F4-CCC539F1EC45}">
      <dsp:nvSpPr>
        <dsp:cNvPr id="0" name=""/>
        <dsp:cNvSpPr/>
      </dsp:nvSpPr>
      <dsp:spPr>
        <a:xfrm>
          <a:off x="6827300" y="1280692"/>
          <a:ext cx="808417" cy="80841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0F5E29-CB79-4FD2-ACDA-0BDB3FFF0039}">
      <dsp:nvSpPr>
        <dsp:cNvPr id="0" name=""/>
        <dsp:cNvSpPr/>
      </dsp:nvSpPr>
      <dsp:spPr>
        <a:xfrm>
          <a:off x="6333266" y="2394485"/>
          <a:ext cx="1796484" cy="920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tr-TR" sz="1300" kern="1200" dirty="0"/>
            <a:t>Diğer fintech firmaları, bankalar, yatırım şirketleri ve teknoloji sağlayıcıları ile stratejik ortaklıklar kurma.</a:t>
          </a:r>
          <a:endParaRPr lang="en-US" sz="1300" kern="1200" dirty="0"/>
        </a:p>
      </dsp:txBody>
      <dsp:txXfrm>
        <a:off x="6333266" y="2394485"/>
        <a:ext cx="1796484" cy="920698"/>
      </dsp:txXfrm>
    </dsp:sp>
    <dsp:sp modelId="{4E96BD81-F7C0-4914-BA63-ABB619A22885}">
      <dsp:nvSpPr>
        <dsp:cNvPr id="0" name=""/>
        <dsp:cNvSpPr/>
      </dsp:nvSpPr>
      <dsp:spPr>
        <a:xfrm>
          <a:off x="8938169" y="1280692"/>
          <a:ext cx="808417" cy="80841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5C97AB-FBFC-43E0-970E-4BFB9D61297C}">
      <dsp:nvSpPr>
        <dsp:cNvPr id="0" name=""/>
        <dsp:cNvSpPr/>
      </dsp:nvSpPr>
      <dsp:spPr>
        <a:xfrm>
          <a:off x="8444136" y="2394485"/>
          <a:ext cx="1796484" cy="920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tr-TR" sz="1300" kern="1200"/>
            <a:t>Abonelik tabanlı hizmetler, premium üyelikler ve reklam gelirleri gibi yeni iş modelleri geliştirme fırsatları.</a:t>
          </a:r>
          <a:endParaRPr lang="en-US" sz="1300" kern="1200"/>
        </a:p>
      </dsp:txBody>
      <dsp:txXfrm>
        <a:off x="8444136" y="2394485"/>
        <a:ext cx="1796484" cy="9206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dirty="0"/>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Tuesday, July 30, 2024</a:t>
            </a:fld>
            <a:endParaRPr lang="en-US" dirty="0"/>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478093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Tuesday, July 30, 2024</a:t>
            </a:fld>
            <a:endParaRPr lang="en-US" dirty="0"/>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846982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Tuesday, July 30, 2024</a:t>
            </a:fld>
            <a:endParaRPr lang="en-US" dirty="0"/>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387538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Tuesday, July 30, 2024</a:t>
            </a:fld>
            <a:endParaRPr lang="en-US" dirty="0"/>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434711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Tuesday, July 30, 2024</a:t>
            </a:fld>
            <a:endParaRPr lang="en-US" dirty="0"/>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941711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Tuesday, July 30, 2024</a:t>
            </a:fld>
            <a:endParaRPr lang="en-US" dirty="0"/>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644381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Tuesday, July 30, 2024</a:t>
            </a:fld>
            <a:endParaRPr lang="en-US" dirty="0"/>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dirty="0"/>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6784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Tuesday, July 30, 2024</a:t>
            </a:fld>
            <a:endParaRPr lang="en-US" dirty="0"/>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58067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Tuesday, July 30, 2024</a:t>
            </a:fld>
            <a:endParaRPr lang="en-US" dirty="0"/>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021996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Tuesday, July 30, 2024</a:t>
            </a:fld>
            <a:endParaRPr lang="en-US" dirty="0"/>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1970880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Tuesday, July 30, 2024</a:t>
            </a:fld>
            <a:endParaRPr lang="en-US" dirty="0"/>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dirty="0"/>
          </a:p>
        </p:txBody>
      </p:sp>
    </p:spTree>
    <p:extLst>
      <p:ext uri="{BB962C8B-B14F-4D97-AF65-F5344CB8AC3E}">
        <p14:creationId xmlns:p14="http://schemas.microsoft.com/office/powerpoint/2010/main" val="2315695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900" cap="all" spc="300" baseline="0">
                <a:solidFill>
                  <a:srgbClr val="FFFFFF"/>
                </a:solidFill>
              </a:defRPr>
            </a:lvl1pPr>
          </a:lstStyle>
          <a:p>
            <a:fld id="{AE0C963C-C1DB-4AFD-9DDC-0691666BF49B}" type="datetime2">
              <a:rPr lang="en-US" smtClean="0"/>
              <a:pPr/>
              <a:t>Tuesday, July 30, 2024</a:t>
            </a:fld>
            <a:endParaRPr lang="en-US" cap="all" dirty="0"/>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900" b="1">
                <a:solidFill>
                  <a:schemeClr val="tx1"/>
                </a:solidFill>
                <a:latin typeface="+mj-lt"/>
              </a:defRPr>
            </a:lvl1pPr>
          </a:lstStyle>
          <a:p>
            <a:pPr algn="l"/>
            <a:endParaRPr lang="en-US" dirty="0"/>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900">
                <a:solidFill>
                  <a:srgbClr val="FFFFFF"/>
                </a:solidFill>
              </a:defRPr>
            </a:lvl1pPr>
          </a:lstStyle>
          <a:p>
            <a:fld id="{C01389E6-C847-4AD0-B56D-D205B2EAB1EE}" type="slidenum">
              <a:rPr lang="en-US" smtClean="0"/>
              <a:pPr/>
              <a:t>‹#›</a:t>
            </a:fld>
            <a:endParaRPr lang="en-US" sz="800" dirty="0"/>
          </a:p>
        </p:txBody>
      </p:sp>
    </p:spTree>
    <p:extLst>
      <p:ext uri="{BB962C8B-B14F-4D97-AF65-F5344CB8AC3E}">
        <p14:creationId xmlns:p14="http://schemas.microsoft.com/office/powerpoint/2010/main" val="4148327819"/>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796" r:id="rId4"/>
    <p:sldLayoutId id="2147483797" r:id="rId5"/>
    <p:sldLayoutId id="2147483802" r:id="rId6"/>
    <p:sldLayoutId id="2147483798" r:id="rId7"/>
    <p:sldLayoutId id="2147483799" r:id="rId8"/>
    <p:sldLayoutId id="2147483800" r:id="rId9"/>
    <p:sldLayoutId id="2147483801" r:id="rId10"/>
    <p:sldLayoutId id="2147483803"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CE9E2ED-2BB1-46AE-A037-86EC1BFB3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25C4B0A1-F60F-CD4A-8284-8B98761048C4}"/>
              </a:ext>
            </a:extLst>
          </p:cNvPr>
          <p:cNvSpPr>
            <a:spLocks noGrp="1"/>
          </p:cNvSpPr>
          <p:nvPr>
            <p:ph type="ctrTitle"/>
          </p:nvPr>
        </p:nvSpPr>
        <p:spPr>
          <a:xfrm>
            <a:off x="872565" y="1228549"/>
            <a:ext cx="4350870" cy="2947210"/>
          </a:xfrm>
        </p:spPr>
        <p:txBody>
          <a:bodyPr vert="horz" lIns="0" tIns="0" rIns="0" bIns="0" rtlCol="0" anchor="t">
            <a:normAutofit/>
          </a:bodyPr>
          <a:lstStyle/>
          <a:p>
            <a:pPr algn="l"/>
            <a:r>
              <a:rPr lang="en-US" dirty="0">
                <a:solidFill>
                  <a:srgbClr val="FF0000"/>
                </a:solidFill>
              </a:rPr>
              <a:t>F</a:t>
            </a:r>
            <a:r>
              <a:rPr lang="tr-TR" dirty="0">
                <a:solidFill>
                  <a:srgbClr val="FF0000"/>
                </a:solidFill>
              </a:rPr>
              <a:t>İ</a:t>
            </a:r>
            <a:r>
              <a:rPr lang="en-US" dirty="0" err="1">
                <a:solidFill>
                  <a:srgbClr val="FF0000"/>
                </a:solidFill>
              </a:rPr>
              <a:t>nansal</a:t>
            </a:r>
            <a:r>
              <a:rPr lang="en-US" dirty="0">
                <a:solidFill>
                  <a:srgbClr val="FF0000"/>
                </a:solidFill>
              </a:rPr>
              <a:t> p</a:t>
            </a:r>
            <a:r>
              <a:rPr lang="tr-TR" dirty="0">
                <a:solidFill>
                  <a:srgbClr val="FF0000"/>
                </a:solidFill>
              </a:rPr>
              <a:t>İ</a:t>
            </a:r>
            <a:r>
              <a:rPr lang="en-US" dirty="0" err="1">
                <a:solidFill>
                  <a:srgbClr val="FF0000"/>
                </a:solidFill>
              </a:rPr>
              <a:t>yasalarda</a:t>
            </a:r>
            <a:r>
              <a:rPr lang="en-US" dirty="0">
                <a:solidFill>
                  <a:srgbClr val="FF0000"/>
                </a:solidFill>
              </a:rPr>
              <a:t> </a:t>
            </a:r>
            <a:r>
              <a:rPr lang="en-US" dirty="0" err="1">
                <a:solidFill>
                  <a:srgbClr val="FF0000"/>
                </a:solidFill>
              </a:rPr>
              <a:t>yapay</a:t>
            </a:r>
            <a:r>
              <a:rPr lang="en-US" dirty="0">
                <a:solidFill>
                  <a:srgbClr val="FF0000"/>
                </a:solidFill>
              </a:rPr>
              <a:t> </a:t>
            </a:r>
            <a:r>
              <a:rPr lang="en-US" dirty="0" err="1">
                <a:solidFill>
                  <a:srgbClr val="FF0000"/>
                </a:solidFill>
              </a:rPr>
              <a:t>zeka</a:t>
            </a:r>
            <a:r>
              <a:rPr lang="en-US" dirty="0">
                <a:solidFill>
                  <a:srgbClr val="FF0000"/>
                </a:solidFill>
              </a:rPr>
              <a:t> </a:t>
            </a:r>
          </a:p>
        </p:txBody>
      </p:sp>
      <p:sp>
        <p:nvSpPr>
          <p:cNvPr id="3" name="Metin kutusu 2">
            <a:extLst>
              <a:ext uri="{FF2B5EF4-FFF2-40B4-BE49-F238E27FC236}">
                <a16:creationId xmlns:a16="http://schemas.microsoft.com/office/drawing/2014/main" id="{26D94C53-B90B-B3F2-889B-472260288509}"/>
              </a:ext>
            </a:extLst>
          </p:cNvPr>
          <p:cNvSpPr txBox="1"/>
          <p:nvPr/>
        </p:nvSpPr>
        <p:spPr>
          <a:xfrm>
            <a:off x="779929" y="4920472"/>
            <a:ext cx="4210167" cy="1192815"/>
          </a:xfrm>
          <a:prstGeom prst="rect">
            <a:avLst/>
          </a:prstGeom>
        </p:spPr>
        <p:txBody>
          <a:bodyPr vert="horz" lIns="0" tIns="0" rIns="0" bIns="0" rtlCol="0" anchor="b">
            <a:normAutofit/>
          </a:bodyPr>
          <a:lstStyle/>
          <a:p>
            <a:pPr defTabSz="914400">
              <a:lnSpc>
                <a:spcPct val="150000"/>
              </a:lnSpc>
              <a:spcBef>
                <a:spcPts val="1000"/>
              </a:spcBef>
            </a:pPr>
            <a:r>
              <a:rPr lang="en-US" sz="1400" b="1" cap="all" spc="600" dirty="0" err="1">
                <a:solidFill>
                  <a:srgbClr val="FF0000"/>
                </a:solidFill>
              </a:rPr>
              <a:t>Hazırlayan</a:t>
            </a:r>
            <a:r>
              <a:rPr lang="en-US" sz="1400" b="1" cap="all" spc="600" dirty="0">
                <a:solidFill>
                  <a:srgbClr val="FF0000"/>
                </a:solidFill>
              </a:rPr>
              <a:t>: M</a:t>
            </a:r>
            <a:r>
              <a:rPr lang="tr-TR" sz="1400" b="1" cap="all" spc="600" dirty="0">
                <a:solidFill>
                  <a:srgbClr val="FF0000"/>
                </a:solidFill>
              </a:rPr>
              <a:t>İRAÇ</a:t>
            </a:r>
            <a:r>
              <a:rPr lang="en-US" sz="1400" b="1" cap="all" spc="600" dirty="0">
                <a:solidFill>
                  <a:srgbClr val="FF0000"/>
                </a:solidFill>
              </a:rPr>
              <a:t> BAL</a:t>
            </a:r>
          </a:p>
        </p:txBody>
      </p:sp>
      <p:sp>
        <p:nvSpPr>
          <p:cNvPr id="24" name="Rectangle 23">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7" y="-3"/>
            <a:ext cx="3611463" cy="6858000"/>
          </a:xfrm>
          <a:prstGeom prst="rect">
            <a:avLst/>
          </a:prstGeom>
          <a:gradFill>
            <a:gsLst>
              <a:gs pos="0">
                <a:schemeClr val="accent5">
                  <a:alpha val="77000"/>
                </a:schemeClr>
              </a:gs>
              <a:gs pos="100000">
                <a:schemeClr val="tx2">
                  <a:lumMod val="50000"/>
                  <a:lumOff val="50000"/>
                  <a:alpha val="52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2000">
                <a:schemeClr val="accent2">
                  <a:alpha val="69000"/>
                </a:schemeClr>
              </a:gs>
              <a:gs pos="99000">
                <a:schemeClr val="accent4">
                  <a:alpha val="74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26853" y="-345671"/>
            <a:ext cx="3429002" cy="4120348"/>
          </a:xfrm>
          <a:prstGeom prst="rect">
            <a:avLst/>
          </a:prstGeom>
          <a:gradFill>
            <a:gsLst>
              <a:gs pos="0">
                <a:schemeClr val="accent5">
                  <a:alpha val="26000"/>
                </a:schemeClr>
              </a:gs>
              <a:gs pos="49000">
                <a:schemeClr val="tx2">
                  <a:lumMod val="75000"/>
                  <a:lumOff val="25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oyut bir kavram">
            <a:extLst>
              <a:ext uri="{FF2B5EF4-FFF2-40B4-BE49-F238E27FC236}">
                <a16:creationId xmlns:a16="http://schemas.microsoft.com/office/drawing/2014/main" id="{2D7C38FF-880D-E93E-5AF5-DC9A875D2D2B}"/>
              </a:ext>
            </a:extLst>
          </p:cNvPr>
          <p:cNvPicPr>
            <a:picLocks noChangeAspect="1"/>
          </p:cNvPicPr>
          <p:nvPr/>
        </p:nvPicPr>
        <p:blipFill rotWithShape="1">
          <a:blip r:embed="rId2"/>
          <a:srcRect r="-3" b="-3"/>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3521602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8" name="Rectangle 3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chemeClr val="accent2"/>
              </a:gs>
              <a:gs pos="100000">
                <a:schemeClr val="accent6">
                  <a:lumMod val="75000"/>
                  <a:alpha val="8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5">
                  <a:alpha val="35000"/>
                </a:schemeClr>
              </a:gs>
              <a:gs pos="100000">
                <a:schemeClr val="accent6">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İçerik Yer Tutucusu 10" descr="metin, ekran görüntüsü, öykü gelişim çizgisi; kumpas; grafiğini çıkarma, çizgi içeren bir resim&#10;&#10;Açıklama otomatik olarak oluşturuldu">
            <a:extLst>
              <a:ext uri="{FF2B5EF4-FFF2-40B4-BE49-F238E27FC236}">
                <a16:creationId xmlns:a16="http://schemas.microsoft.com/office/drawing/2014/main" id="{93D69432-95B4-9AC7-1038-CA47DEFC8C3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36212" b="2"/>
          <a:stretch/>
        </p:blipFill>
        <p:spPr>
          <a:xfrm>
            <a:off x="4038599" y="10"/>
            <a:ext cx="8160026" cy="6875809"/>
          </a:xfrm>
          <a:prstGeom prst="rect">
            <a:avLst/>
          </a:prstGeom>
        </p:spPr>
      </p:pic>
      <p:sp>
        <p:nvSpPr>
          <p:cNvPr id="44" name="Freeform: Shape 43">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4">
                  <a:lumMod val="20000"/>
                  <a:lumOff val="80000"/>
                  <a:alpha val="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Başlık 1">
            <a:extLst>
              <a:ext uri="{FF2B5EF4-FFF2-40B4-BE49-F238E27FC236}">
                <a16:creationId xmlns:a16="http://schemas.microsoft.com/office/drawing/2014/main" id="{89637614-E2BA-397F-0E94-2ACEC13703FB}"/>
              </a:ext>
            </a:extLst>
          </p:cNvPr>
          <p:cNvSpPr>
            <a:spLocks noGrp="1"/>
          </p:cNvSpPr>
          <p:nvPr>
            <p:ph type="title"/>
          </p:nvPr>
        </p:nvSpPr>
        <p:spPr>
          <a:xfrm>
            <a:off x="256325" y="147570"/>
            <a:ext cx="3077044" cy="1410035"/>
          </a:xfrm>
        </p:spPr>
        <p:txBody>
          <a:bodyPr vert="horz" lIns="0" tIns="0" rIns="0" bIns="0" rtlCol="0" anchor="t">
            <a:normAutofit/>
          </a:bodyPr>
          <a:lstStyle/>
          <a:p>
            <a:r>
              <a:rPr lang="en-US" sz="2200" spc="750" dirty="0"/>
              <a:t>Teknik anal</a:t>
            </a:r>
            <a:r>
              <a:rPr lang="tr-TR" sz="2200" spc="750" dirty="0"/>
              <a:t>i</a:t>
            </a:r>
            <a:r>
              <a:rPr lang="en-US" sz="2200" spc="750" dirty="0"/>
              <a:t>z göstergeler</a:t>
            </a:r>
            <a:r>
              <a:rPr lang="tr-TR" sz="2200" spc="750" dirty="0"/>
              <a:t>i(Görsel)</a:t>
            </a:r>
            <a:endParaRPr lang="en-US" sz="2200" spc="750" dirty="0"/>
          </a:p>
        </p:txBody>
      </p:sp>
      <p:sp>
        <p:nvSpPr>
          <p:cNvPr id="6" name="Metin kutusu 5">
            <a:extLst>
              <a:ext uri="{FF2B5EF4-FFF2-40B4-BE49-F238E27FC236}">
                <a16:creationId xmlns:a16="http://schemas.microsoft.com/office/drawing/2014/main" id="{CACDC40B-0D2A-501E-DDAC-3844CF249CEE}"/>
              </a:ext>
            </a:extLst>
          </p:cNvPr>
          <p:cNvSpPr txBox="1"/>
          <p:nvPr/>
        </p:nvSpPr>
        <p:spPr>
          <a:xfrm>
            <a:off x="549354" y="1701437"/>
            <a:ext cx="2937753" cy="1600225"/>
          </a:xfrm>
          <a:prstGeom prst="rect">
            <a:avLst/>
          </a:prstGeom>
        </p:spPr>
        <p:txBody>
          <a:bodyPr vert="horz" lIns="0" tIns="0" rIns="0" bIns="0" rtlCol="0" anchor="b">
            <a:normAutofit/>
          </a:bodyPr>
          <a:lstStyle/>
          <a:p>
            <a:pPr algn="r" defTabSz="914400">
              <a:lnSpc>
                <a:spcPct val="150000"/>
              </a:lnSpc>
              <a:spcBef>
                <a:spcPts val="1000"/>
              </a:spcBef>
              <a:spcAft>
                <a:spcPts val="600"/>
              </a:spcAft>
            </a:pPr>
            <a:endParaRPr lang="en-US" sz="1200" b="1" cap="all" spc="600" dirty="0">
              <a:solidFill>
                <a:schemeClr val="bg1"/>
              </a:solidFill>
              <a:highlight>
                <a:srgbClr val="0000FF"/>
              </a:highlight>
            </a:endParaRPr>
          </a:p>
        </p:txBody>
      </p:sp>
      <p:sp>
        <p:nvSpPr>
          <p:cNvPr id="17" name="Metin kutusu 16">
            <a:extLst>
              <a:ext uri="{FF2B5EF4-FFF2-40B4-BE49-F238E27FC236}">
                <a16:creationId xmlns:a16="http://schemas.microsoft.com/office/drawing/2014/main" id="{5DADCE80-4AFB-6B56-4C59-0E44C0D24051}"/>
              </a:ext>
            </a:extLst>
          </p:cNvPr>
          <p:cNvSpPr txBox="1"/>
          <p:nvPr/>
        </p:nvSpPr>
        <p:spPr>
          <a:xfrm>
            <a:off x="256326" y="6000261"/>
            <a:ext cx="3367150" cy="369332"/>
          </a:xfrm>
          <a:prstGeom prst="rect">
            <a:avLst/>
          </a:prstGeom>
          <a:noFill/>
        </p:spPr>
        <p:txBody>
          <a:bodyPr wrap="square" rtlCol="0">
            <a:spAutoFit/>
          </a:bodyPr>
          <a:lstStyle/>
          <a:p>
            <a:r>
              <a:rPr lang="tr-TR" b="1" dirty="0">
                <a:solidFill>
                  <a:srgbClr val="7030A0"/>
                </a:solidFill>
              </a:rPr>
              <a:t>MOR ÇİZGİ : RSI </a:t>
            </a:r>
          </a:p>
        </p:txBody>
      </p:sp>
      <p:sp>
        <p:nvSpPr>
          <p:cNvPr id="21" name="Metin kutusu 20">
            <a:extLst>
              <a:ext uri="{FF2B5EF4-FFF2-40B4-BE49-F238E27FC236}">
                <a16:creationId xmlns:a16="http://schemas.microsoft.com/office/drawing/2014/main" id="{B929F2E8-79CD-DC9F-4063-34D03F21498A}"/>
              </a:ext>
            </a:extLst>
          </p:cNvPr>
          <p:cNvSpPr txBox="1"/>
          <p:nvPr/>
        </p:nvSpPr>
        <p:spPr>
          <a:xfrm>
            <a:off x="256325" y="5652476"/>
            <a:ext cx="2449688" cy="369332"/>
          </a:xfrm>
          <a:prstGeom prst="rect">
            <a:avLst/>
          </a:prstGeom>
          <a:noFill/>
        </p:spPr>
        <p:txBody>
          <a:bodyPr wrap="square">
            <a:spAutoFit/>
          </a:bodyPr>
          <a:lstStyle/>
          <a:p>
            <a:r>
              <a:rPr lang="tr-TR" sz="1800" b="1" dirty="0">
                <a:solidFill>
                  <a:srgbClr val="1E3F99"/>
                </a:solidFill>
              </a:rPr>
              <a:t>MAVİ ÇİZGİ : 200 EMA </a:t>
            </a:r>
          </a:p>
        </p:txBody>
      </p:sp>
      <p:sp>
        <p:nvSpPr>
          <p:cNvPr id="4" name="Metin kutusu 3">
            <a:extLst>
              <a:ext uri="{FF2B5EF4-FFF2-40B4-BE49-F238E27FC236}">
                <a16:creationId xmlns:a16="http://schemas.microsoft.com/office/drawing/2014/main" id="{37E30450-1568-DEDE-F50A-5DABBC1A6CFE}"/>
              </a:ext>
            </a:extLst>
          </p:cNvPr>
          <p:cNvSpPr txBox="1"/>
          <p:nvPr/>
        </p:nvSpPr>
        <p:spPr>
          <a:xfrm>
            <a:off x="102587" y="2010966"/>
            <a:ext cx="3230782" cy="1477328"/>
          </a:xfrm>
          <a:prstGeom prst="rect">
            <a:avLst/>
          </a:prstGeom>
          <a:noFill/>
        </p:spPr>
        <p:txBody>
          <a:bodyPr wrap="square">
            <a:spAutoFit/>
          </a:bodyPr>
          <a:lstStyle/>
          <a:p>
            <a:r>
              <a:rPr lang="tr-TR" sz="1800" b="1" dirty="0">
                <a:solidFill>
                  <a:srgbClr val="1E3F99"/>
                </a:solidFill>
              </a:rPr>
              <a:t>EMA, Üstel Hareketli Ortalama fiyat verilerindeki en son değerleri daha fazla dikkate alarak ortalama hesaplayan bir teknik analiz göstergesidir. </a:t>
            </a:r>
          </a:p>
        </p:txBody>
      </p:sp>
      <p:sp>
        <p:nvSpPr>
          <p:cNvPr id="7" name="Metin kutusu 6">
            <a:extLst>
              <a:ext uri="{FF2B5EF4-FFF2-40B4-BE49-F238E27FC236}">
                <a16:creationId xmlns:a16="http://schemas.microsoft.com/office/drawing/2014/main" id="{90A42807-47BF-222C-5854-5D881ED98EB5}"/>
              </a:ext>
            </a:extLst>
          </p:cNvPr>
          <p:cNvSpPr txBox="1"/>
          <p:nvPr/>
        </p:nvSpPr>
        <p:spPr>
          <a:xfrm>
            <a:off x="47167" y="3674926"/>
            <a:ext cx="3942126" cy="1200329"/>
          </a:xfrm>
          <a:prstGeom prst="rect">
            <a:avLst/>
          </a:prstGeom>
          <a:noFill/>
        </p:spPr>
        <p:txBody>
          <a:bodyPr wrap="square">
            <a:spAutoFit/>
          </a:bodyPr>
          <a:lstStyle/>
          <a:p>
            <a:r>
              <a:rPr lang="tr-TR" sz="1800" b="1" dirty="0">
                <a:solidFill>
                  <a:srgbClr val="7030A0"/>
                </a:solidFill>
              </a:rPr>
              <a:t>RSI, Göreceli Güç Endeksi varlığın fiyat değişikliklerinin hızını ve büyüklüğünü ölçen bir momentum aracıdır. RSI, 0 ile 100 arasında bir değer alır.</a:t>
            </a:r>
          </a:p>
        </p:txBody>
      </p:sp>
    </p:spTree>
    <p:extLst>
      <p:ext uri="{BB962C8B-B14F-4D97-AF65-F5344CB8AC3E}">
        <p14:creationId xmlns:p14="http://schemas.microsoft.com/office/powerpoint/2010/main" val="837826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4B38F80-2C47-EDB8-642F-E6BC9A261B11}"/>
              </a:ext>
            </a:extLst>
          </p:cNvPr>
          <p:cNvSpPr>
            <a:spLocks noGrp="1"/>
          </p:cNvSpPr>
          <p:nvPr>
            <p:ph type="title"/>
          </p:nvPr>
        </p:nvSpPr>
        <p:spPr>
          <a:xfrm>
            <a:off x="1371600" y="169164"/>
            <a:ext cx="10241280" cy="1234440"/>
          </a:xfrm>
        </p:spPr>
        <p:txBody>
          <a:bodyPr/>
          <a:lstStyle/>
          <a:p>
            <a:r>
              <a:rPr lang="tr-TR" dirty="0">
                <a:solidFill>
                  <a:srgbClr val="FF0000"/>
                </a:solidFill>
              </a:rPr>
              <a:t>Teknik analiz nasıl kullanılır ?</a:t>
            </a:r>
          </a:p>
        </p:txBody>
      </p:sp>
      <p:pic>
        <p:nvPicPr>
          <p:cNvPr id="6" name="İçerik Yer Tutucusu 5" descr="ekran görüntüsü, metin, öykü gelişim çizgisi; kumpas; grafiğini çıkarma, diyagram içeren bir resim&#10;&#10;Açıklama otomatik olarak oluşturuldu">
            <a:extLst>
              <a:ext uri="{FF2B5EF4-FFF2-40B4-BE49-F238E27FC236}">
                <a16:creationId xmlns:a16="http://schemas.microsoft.com/office/drawing/2014/main" id="{0DFD8F85-2414-C9CB-DF34-198BEFCCD7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4916" y="1403604"/>
            <a:ext cx="10241279" cy="4793446"/>
          </a:xfrm>
        </p:spPr>
      </p:pic>
      <p:pic>
        <p:nvPicPr>
          <p:cNvPr id="8" name="Resim 7" descr="metin, ekran görüntüsü, yazı tipi, bilgi, enformasyon içeren bir resim&#10;&#10;Açıklama otomatik olarak oluşturuldu">
            <a:extLst>
              <a:ext uri="{FF2B5EF4-FFF2-40B4-BE49-F238E27FC236}">
                <a16:creationId xmlns:a16="http://schemas.microsoft.com/office/drawing/2014/main" id="{8C31E578-9E83-E3F3-0501-E777F20AB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916" y="1403604"/>
            <a:ext cx="4816257" cy="1036410"/>
          </a:xfrm>
          <a:prstGeom prst="rect">
            <a:avLst/>
          </a:prstGeom>
        </p:spPr>
      </p:pic>
    </p:spTree>
    <p:extLst>
      <p:ext uri="{BB962C8B-B14F-4D97-AF65-F5344CB8AC3E}">
        <p14:creationId xmlns:p14="http://schemas.microsoft.com/office/powerpoint/2010/main" val="1716736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B4805604-7930-1245-4BE8-01AFA6951FCD}"/>
              </a:ext>
            </a:extLst>
          </p:cNvPr>
          <p:cNvSpPr>
            <a:spLocks noGrp="1"/>
          </p:cNvSpPr>
          <p:nvPr>
            <p:ph type="title"/>
          </p:nvPr>
        </p:nvSpPr>
        <p:spPr>
          <a:xfrm>
            <a:off x="1157084" y="374427"/>
            <a:ext cx="10374517" cy="971512"/>
          </a:xfrm>
        </p:spPr>
        <p:txBody>
          <a:bodyPr anchor="ctr">
            <a:normAutofit/>
          </a:bodyPr>
          <a:lstStyle/>
          <a:p>
            <a:r>
              <a:rPr lang="tr-TR" sz="3200" dirty="0">
                <a:solidFill>
                  <a:srgbClr val="FF0000"/>
                </a:solidFill>
              </a:rPr>
              <a:t>TEMEL ANALİZ NEDİR ?</a:t>
            </a:r>
          </a:p>
        </p:txBody>
      </p:sp>
      <p:graphicFrame>
        <p:nvGraphicFramePr>
          <p:cNvPr id="5" name="İçerik Yer Tutucusu 2">
            <a:extLst>
              <a:ext uri="{FF2B5EF4-FFF2-40B4-BE49-F238E27FC236}">
                <a16:creationId xmlns:a16="http://schemas.microsoft.com/office/drawing/2014/main" id="{36F33630-343D-1C7D-C1FE-5740741ECDC3}"/>
              </a:ext>
            </a:extLst>
          </p:cNvPr>
          <p:cNvGraphicFramePr>
            <a:graphicFrameLocks noGrp="1"/>
          </p:cNvGraphicFramePr>
          <p:nvPr>
            <p:ph idx="1"/>
            <p:extLst>
              <p:ext uri="{D42A27DB-BD31-4B8C-83A1-F6EECF244321}">
                <p14:modId xmlns:p14="http://schemas.microsoft.com/office/powerpoint/2010/main" val="2631153715"/>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2287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383CC5D-71E8-4CB2-8E4A-F1E4FF6DC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DA5AC1-43C5-4243-9028-07DBB80D0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
            <a:ext cx="12192000" cy="1600201"/>
          </a:xfrm>
          <a:prstGeom prst="rect">
            <a:avLst/>
          </a:prstGeom>
          <a:gradFill>
            <a:gsLst>
              <a:gs pos="0">
                <a:schemeClr val="accent5">
                  <a:alpha val="83000"/>
                </a:schemeClr>
              </a:gs>
              <a:gs pos="100000">
                <a:schemeClr val="accent6"/>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A4EDA1C-27A1-4C83-ACE4-6675EC924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9161" y="9109"/>
            <a:ext cx="7792839" cy="1594270"/>
          </a:xfrm>
          <a:prstGeom prst="rect">
            <a:avLst/>
          </a:prstGeom>
          <a:gradFill>
            <a:gsLst>
              <a:gs pos="22000">
                <a:schemeClr val="accent2">
                  <a:alpha val="0"/>
                </a:schemeClr>
              </a:gs>
              <a:gs pos="99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C2185E4-B584-4B9D-9440-DEA0FB9D9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021976" y="-906246"/>
            <a:ext cx="1602951" cy="3416298"/>
          </a:xfrm>
          <a:prstGeom prst="rect">
            <a:avLst/>
          </a:prstGeom>
          <a:gradFill>
            <a:gsLst>
              <a:gs pos="45000">
                <a:schemeClr val="accent4">
                  <a:alpha val="0"/>
                </a:schemeClr>
              </a:gs>
              <a:gs pos="99000">
                <a:schemeClr val="accent6">
                  <a:alpha val="33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FF33EC8A-EE0A-4395-97E2-DAD467CF73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51242" y="0"/>
            <a:ext cx="9729549" cy="1600198"/>
          </a:xfrm>
          <a:prstGeom prst="rect">
            <a:avLst/>
          </a:prstGeom>
          <a:gradFill>
            <a:gsLst>
              <a:gs pos="0">
                <a:schemeClr val="accent5">
                  <a:alpha val="30000"/>
                </a:schemeClr>
              </a:gs>
              <a:gs pos="99000">
                <a:schemeClr val="accent5">
                  <a:alpha val="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FF85DA95-16A4-404E-9BFF-27F8E4FC7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430"/>
            <a:ext cx="7910111" cy="1600198"/>
          </a:xfrm>
          <a:prstGeom prst="rect">
            <a:avLst/>
          </a:prstGeom>
          <a:gradFill>
            <a:gsLst>
              <a:gs pos="0">
                <a:schemeClr val="accent5">
                  <a:alpha val="21000"/>
                </a:schemeClr>
              </a:gs>
              <a:gs pos="99000">
                <a:schemeClr val="accent5">
                  <a:alpha val="0"/>
                </a:scheme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9A011E51-FFC0-9CC1-5DDE-8E69E4C3C6E3}"/>
              </a:ext>
            </a:extLst>
          </p:cNvPr>
          <p:cNvSpPr>
            <a:spLocks noGrp="1"/>
          </p:cNvSpPr>
          <p:nvPr>
            <p:ph type="title"/>
          </p:nvPr>
        </p:nvSpPr>
        <p:spPr>
          <a:xfrm>
            <a:off x="1157084" y="374427"/>
            <a:ext cx="10374517" cy="971512"/>
          </a:xfrm>
        </p:spPr>
        <p:txBody>
          <a:bodyPr anchor="ctr">
            <a:normAutofit/>
          </a:bodyPr>
          <a:lstStyle/>
          <a:p>
            <a:r>
              <a:rPr lang="tr-TR" sz="3200" dirty="0">
                <a:solidFill>
                  <a:srgbClr val="FF0000"/>
                </a:solidFill>
              </a:rPr>
              <a:t>Hangi modelleri kullanabiliriz ?</a:t>
            </a:r>
          </a:p>
        </p:txBody>
      </p:sp>
      <p:graphicFrame>
        <p:nvGraphicFramePr>
          <p:cNvPr id="5" name="İçerik Yer Tutucusu 2">
            <a:extLst>
              <a:ext uri="{FF2B5EF4-FFF2-40B4-BE49-F238E27FC236}">
                <a16:creationId xmlns:a16="http://schemas.microsoft.com/office/drawing/2014/main" id="{D371416E-30F8-F68D-FD6D-C7568125881C}"/>
              </a:ext>
            </a:extLst>
          </p:cNvPr>
          <p:cNvGraphicFramePr>
            <a:graphicFrameLocks noGrp="1"/>
          </p:cNvGraphicFramePr>
          <p:nvPr>
            <p:ph idx="1"/>
            <p:extLst>
              <p:ext uri="{D42A27DB-BD31-4B8C-83A1-F6EECF244321}">
                <p14:modId xmlns:p14="http://schemas.microsoft.com/office/powerpoint/2010/main" val="3542665732"/>
              </p:ext>
            </p:extLst>
          </p:nvPr>
        </p:nvGraphicFramePr>
        <p:xfrm>
          <a:off x="579474" y="2062715"/>
          <a:ext cx="11033029" cy="41892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0875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D275B5C-4C99-6E7B-2DBE-4A827903BDC7}"/>
              </a:ext>
            </a:extLst>
          </p:cNvPr>
          <p:cNvSpPr>
            <a:spLocks noGrp="1"/>
          </p:cNvSpPr>
          <p:nvPr>
            <p:ph type="title"/>
          </p:nvPr>
        </p:nvSpPr>
        <p:spPr>
          <a:xfrm>
            <a:off x="1215483" y="169164"/>
            <a:ext cx="10241280" cy="1234440"/>
          </a:xfrm>
        </p:spPr>
        <p:txBody>
          <a:bodyPr/>
          <a:lstStyle/>
          <a:p>
            <a:r>
              <a:rPr lang="tr-TR" dirty="0">
                <a:solidFill>
                  <a:srgbClr val="FF0000"/>
                </a:solidFill>
              </a:rPr>
              <a:t>Piyasa analizi </a:t>
            </a:r>
          </a:p>
        </p:txBody>
      </p:sp>
      <p:graphicFrame>
        <p:nvGraphicFramePr>
          <p:cNvPr id="8" name="Rectangle 3">
            <a:extLst>
              <a:ext uri="{FF2B5EF4-FFF2-40B4-BE49-F238E27FC236}">
                <a16:creationId xmlns:a16="http://schemas.microsoft.com/office/drawing/2014/main" id="{C2A0116B-0549-A2BB-9DE8-0AA0B986537B}"/>
              </a:ext>
            </a:extLst>
          </p:cNvPr>
          <p:cNvGraphicFramePr>
            <a:graphicFrameLocks noGrp="1"/>
          </p:cNvGraphicFramePr>
          <p:nvPr>
            <p:ph idx="1"/>
          </p:nvPr>
        </p:nvGraphicFramePr>
        <p:xfrm>
          <a:off x="580235" y="1707280"/>
          <a:ext cx="11511776" cy="44003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6396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07243902-5296-B94E-C221-07E8A378E837}"/>
              </a:ext>
            </a:extLst>
          </p:cNvPr>
          <p:cNvSpPr>
            <a:spLocks noGrp="1"/>
          </p:cNvSpPr>
          <p:nvPr>
            <p:ph type="title"/>
          </p:nvPr>
        </p:nvSpPr>
        <p:spPr>
          <a:xfrm>
            <a:off x="1414302" y="1271757"/>
            <a:ext cx="5929422" cy="676537"/>
          </a:xfrm>
        </p:spPr>
        <p:txBody>
          <a:bodyPr>
            <a:normAutofit/>
          </a:bodyPr>
          <a:lstStyle/>
          <a:p>
            <a:r>
              <a:rPr lang="tr-TR" sz="2000" dirty="0">
                <a:solidFill>
                  <a:srgbClr val="0070C0"/>
                </a:solidFill>
              </a:rPr>
              <a:t>Gelir Modeli: Abonelikler</a:t>
            </a:r>
          </a:p>
        </p:txBody>
      </p:sp>
      <p:sp>
        <p:nvSpPr>
          <p:cNvPr id="7" name="İçerik Yer Tutucusu 2">
            <a:extLst>
              <a:ext uri="{FF2B5EF4-FFF2-40B4-BE49-F238E27FC236}">
                <a16:creationId xmlns:a16="http://schemas.microsoft.com/office/drawing/2014/main" id="{85C1CEC9-0866-E6C3-5781-FCFF47F0C2D6}"/>
              </a:ext>
            </a:extLst>
          </p:cNvPr>
          <p:cNvSpPr>
            <a:spLocks noGrp="1"/>
          </p:cNvSpPr>
          <p:nvPr>
            <p:ph idx="1"/>
          </p:nvPr>
        </p:nvSpPr>
        <p:spPr>
          <a:xfrm>
            <a:off x="1105834" y="2507425"/>
            <a:ext cx="6546357" cy="4129578"/>
          </a:xfrm>
        </p:spPr>
        <p:txBody>
          <a:bodyPr>
            <a:normAutofit/>
          </a:bodyPr>
          <a:lstStyle/>
          <a:p>
            <a:r>
              <a:rPr lang="tr-TR" sz="1800" b="1" dirty="0"/>
              <a:t>Farklı Piyasalar için Ayrı Abonelikler:</a:t>
            </a:r>
          </a:p>
          <a:p>
            <a:pPr marL="457200" lvl="1" indent="0">
              <a:buNone/>
            </a:pPr>
            <a:r>
              <a:rPr lang="tr-TR" sz="1800" dirty="0"/>
              <a:t>BIST (Borsa İstanbul), NASDAQ, Kripto, Forex piyasaları.</a:t>
            </a:r>
          </a:p>
          <a:p>
            <a:r>
              <a:rPr lang="tr-TR" sz="1800" b="1" dirty="0"/>
              <a:t>Ücretsiz Hizmetler ve Geçmiş Kâr Tabloları:</a:t>
            </a:r>
            <a:endParaRPr lang="tr-TR" sz="1800" dirty="0"/>
          </a:p>
          <a:p>
            <a:pPr marL="457200" lvl="1" indent="0">
              <a:buNone/>
            </a:pPr>
            <a:r>
              <a:rPr lang="tr-TR" sz="1800" b="1" dirty="0"/>
              <a:t>Ücretsiz İşlemler:</a:t>
            </a:r>
            <a:r>
              <a:rPr lang="tr-TR" sz="1800" dirty="0"/>
              <a:t> Kullanıcılara belirli sayıda ücretsiz işlem yapma imkanı sunarak platformumuzun işleyişini deneyimlemelerini sağlayacağız.</a:t>
            </a:r>
          </a:p>
          <a:p>
            <a:pPr marL="457200" lvl="1" indent="0">
              <a:buNone/>
            </a:pPr>
            <a:r>
              <a:rPr lang="tr-TR" sz="1800" b="1" dirty="0"/>
              <a:t>Geçmiş Kâr Tabloları:</a:t>
            </a:r>
            <a:r>
              <a:rPr lang="tr-TR" sz="1800" dirty="0"/>
              <a:t> Kullanıcılar, geçmişteki başarılı işlemlerimizi ve elde edilen kârları inceleyerek güven kazanacak ve platformumuza olan ilgileri artacaktır.</a:t>
            </a:r>
          </a:p>
          <a:p>
            <a:pPr marL="0" indent="0">
              <a:buNone/>
            </a:pPr>
            <a:endParaRPr lang="tr-TR" sz="1800" dirty="0"/>
          </a:p>
        </p:txBody>
      </p:sp>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4">
            <a:extLst>
              <a:ext uri="{FF2B5EF4-FFF2-40B4-BE49-F238E27FC236}">
                <a16:creationId xmlns:a16="http://schemas.microsoft.com/office/drawing/2014/main" id="{4791A790-E81A-3189-77A8-3AE27C93E169}"/>
              </a:ext>
            </a:extLst>
          </p:cNvPr>
          <p:cNvPicPr>
            <a:picLocks noChangeAspect="1"/>
          </p:cNvPicPr>
          <p:nvPr/>
        </p:nvPicPr>
        <p:blipFill rotWithShape="1">
          <a:blip r:embed="rId2"/>
          <a:srcRect l="44574" r="19699" b="-1"/>
          <a:stretch/>
        </p:blipFill>
        <p:spPr>
          <a:xfrm>
            <a:off x="8115300" y="-12515"/>
            <a:ext cx="4076700" cy="6418631"/>
          </a:xfrm>
          <a:prstGeom prst="rect">
            <a:avLst/>
          </a:prstGeom>
        </p:spPr>
      </p:pic>
      <p:sp>
        <p:nvSpPr>
          <p:cNvPr id="3" name="Başlık 1">
            <a:extLst>
              <a:ext uri="{FF2B5EF4-FFF2-40B4-BE49-F238E27FC236}">
                <a16:creationId xmlns:a16="http://schemas.microsoft.com/office/drawing/2014/main" id="{04358ECF-BE84-78C8-0586-FF38402ACFC4}"/>
              </a:ext>
            </a:extLst>
          </p:cNvPr>
          <p:cNvSpPr txBox="1">
            <a:spLocks/>
          </p:cNvSpPr>
          <p:nvPr/>
        </p:nvSpPr>
        <p:spPr>
          <a:xfrm>
            <a:off x="1414302" y="582705"/>
            <a:ext cx="5929422" cy="676537"/>
          </a:xfrm>
          <a:prstGeom prst="rect">
            <a:avLst/>
          </a:prstGeom>
        </p:spPr>
        <p:txBody>
          <a:bodyPr vert="horz" lIns="0" tIns="0" rIns="0" bIns="0" rtlCol="0" anchor="b">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r>
              <a:rPr lang="tr-TR" sz="4000" dirty="0">
                <a:solidFill>
                  <a:srgbClr val="FF0000"/>
                </a:solidFill>
              </a:rPr>
              <a:t>İş modeli</a:t>
            </a:r>
          </a:p>
        </p:txBody>
      </p:sp>
    </p:spTree>
    <p:extLst>
      <p:ext uri="{BB962C8B-B14F-4D97-AF65-F5344CB8AC3E}">
        <p14:creationId xmlns:p14="http://schemas.microsoft.com/office/powerpoint/2010/main" val="3908039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B5DA1B78-A936-9FDA-6F84-76280BDD1D0D}"/>
              </a:ext>
            </a:extLst>
          </p:cNvPr>
          <p:cNvSpPr>
            <a:spLocks noGrp="1"/>
          </p:cNvSpPr>
          <p:nvPr>
            <p:ph type="title"/>
          </p:nvPr>
        </p:nvSpPr>
        <p:spPr>
          <a:xfrm>
            <a:off x="442102" y="317686"/>
            <a:ext cx="4911393" cy="1556724"/>
          </a:xfrm>
        </p:spPr>
        <p:txBody>
          <a:bodyPr anchor="b">
            <a:normAutofit/>
          </a:bodyPr>
          <a:lstStyle/>
          <a:p>
            <a:pPr>
              <a:lnSpc>
                <a:spcPct val="90000"/>
              </a:lnSpc>
            </a:pPr>
            <a:r>
              <a:rPr lang="tr-TR" sz="2500" dirty="0">
                <a:solidFill>
                  <a:srgbClr val="FF0000"/>
                </a:solidFill>
              </a:rPr>
              <a:t>Uygulama ve Web Sitesinde Olabilecek Özellikler (Features)</a:t>
            </a:r>
          </a:p>
        </p:txBody>
      </p:sp>
      <p:sp>
        <p:nvSpPr>
          <p:cNvPr id="3" name="İçerik Yer Tutucusu 2">
            <a:extLst>
              <a:ext uri="{FF2B5EF4-FFF2-40B4-BE49-F238E27FC236}">
                <a16:creationId xmlns:a16="http://schemas.microsoft.com/office/drawing/2014/main" id="{BCF18FDB-B37B-DD5C-EF26-48C6479C1CC1}"/>
              </a:ext>
            </a:extLst>
          </p:cNvPr>
          <p:cNvSpPr>
            <a:spLocks noGrp="1"/>
          </p:cNvSpPr>
          <p:nvPr>
            <p:ph idx="1"/>
          </p:nvPr>
        </p:nvSpPr>
        <p:spPr>
          <a:xfrm>
            <a:off x="442102" y="2345633"/>
            <a:ext cx="4911392" cy="3583940"/>
          </a:xfrm>
        </p:spPr>
        <p:txBody>
          <a:bodyPr anchor="t">
            <a:normAutofit/>
          </a:bodyPr>
          <a:lstStyle/>
          <a:p>
            <a:pPr marL="0" indent="0">
              <a:buNone/>
            </a:pPr>
            <a:r>
              <a:rPr lang="tr-TR" sz="1600" b="1" dirty="0"/>
              <a:t>Gerçek Zamanlı Veri Akışı</a:t>
            </a:r>
          </a:p>
          <a:p>
            <a:r>
              <a:rPr lang="tr-TR" sz="1600" b="1" dirty="0"/>
              <a:t>Anlık Fiyat Bilgisi:</a:t>
            </a:r>
            <a:r>
              <a:rPr lang="tr-TR" sz="1600" dirty="0"/>
              <a:t> Kullanıcılar, yatırım yaptıkları hisse senetleri, kripto paralar ve diğer finansal araçların anlık fiyat bilgilerini takip edebilirler.</a:t>
            </a:r>
          </a:p>
          <a:p>
            <a:r>
              <a:rPr lang="tr-TR" sz="1600" b="1" dirty="0"/>
              <a:t>Piyasa Haberleri:</a:t>
            </a:r>
            <a:r>
              <a:rPr lang="tr-TR" sz="1600" dirty="0"/>
              <a:t> Güncel piyasa haberleri ve analizler ile kullanıcılar, yatırım kararlarını destekleyecek bilgiye hızlıca ulaşabilirler.</a:t>
            </a:r>
          </a:p>
          <a:p>
            <a:endParaRPr lang="tr-TR" sz="1600" dirty="0"/>
          </a:p>
        </p:txBody>
      </p:sp>
      <p:pic>
        <p:nvPicPr>
          <p:cNvPr id="5" name="Resim 4" descr="metin, mobilya, masa, ekran görüntüsü içeren bir resim&#10;&#10;Açıklama otomatik olarak oluşturuldu">
            <a:extLst>
              <a:ext uri="{FF2B5EF4-FFF2-40B4-BE49-F238E27FC236}">
                <a16:creationId xmlns:a16="http://schemas.microsoft.com/office/drawing/2014/main" id="{9D2F789C-51D6-5ABE-F3BD-E7E3DDBF8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596" y="-3971"/>
            <a:ext cx="6396400" cy="6396400"/>
          </a:xfrm>
          <a:prstGeom prst="rect">
            <a:avLst/>
          </a:prstGeom>
        </p:spPr>
      </p:pic>
      <p:sp>
        <p:nvSpPr>
          <p:cNvPr id="12" name="Rectangle 11">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49997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CC72A447-EFDC-B8C0-E8A4-0C9741D7858C}"/>
              </a:ext>
            </a:extLst>
          </p:cNvPr>
          <p:cNvSpPr>
            <a:spLocks noGrp="1"/>
          </p:cNvSpPr>
          <p:nvPr>
            <p:ph type="title"/>
          </p:nvPr>
        </p:nvSpPr>
        <p:spPr>
          <a:xfrm>
            <a:off x="626967" y="150063"/>
            <a:ext cx="4911393" cy="1556724"/>
          </a:xfrm>
        </p:spPr>
        <p:txBody>
          <a:bodyPr anchor="b">
            <a:normAutofit/>
          </a:bodyPr>
          <a:lstStyle/>
          <a:p>
            <a:r>
              <a:rPr lang="tr-TR" dirty="0">
                <a:solidFill>
                  <a:srgbClr val="FF0000"/>
                </a:solidFill>
              </a:rPr>
              <a:t>features</a:t>
            </a:r>
          </a:p>
        </p:txBody>
      </p:sp>
      <p:sp>
        <p:nvSpPr>
          <p:cNvPr id="3" name="İçerik Yer Tutucusu 2">
            <a:extLst>
              <a:ext uri="{FF2B5EF4-FFF2-40B4-BE49-F238E27FC236}">
                <a16:creationId xmlns:a16="http://schemas.microsoft.com/office/drawing/2014/main" id="{15717F85-F655-74C3-047E-1C5AEEDC3EC4}"/>
              </a:ext>
            </a:extLst>
          </p:cNvPr>
          <p:cNvSpPr>
            <a:spLocks noGrp="1"/>
          </p:cNvSpPr>
          <p:nvPr>
            <p:ph idx="1"/>
          </p:nvPr>
        </p:nvSpPr>
        <p:spPr>
          <a:xfrm>
            <a:off x="626968" y="2117750"/>
            <a:ext cx="4911392" cy="3583940"/>
          </a:xfrm>
        </p:spPr>
        <p:txBody>
          <a:bodyPr anchor="t">
            <a:normAutofit/>
          </a:bodyPr>
          <a:lstStyle/>
          <a:p>
            <a:pPr marL="0" indent="0">
              <a:buNone/>
            </a:pPr>
            <a:r>
              <a:rPr lang="tr-TR" sz="1600" b="1" dirty="0"/>
              <a:t>Teknik Analiz Araçları</a:t>
            </a:r>
          </a:p>
          <a:p>
            <a:r>
              <a:rPr lang="tr-TR" sz="1600" b="1" dirty="0"/>
              <a:t>Grafikler ve Göstergeler:</a:t>
            </a:r>
            <a:r>
              <a:rPr lang="tr-TR" sz="1600" dirty="0"/>
              <a:t> Kullanıcılar, fiyat hareketlerini ve teknik göstergeleri (EMA, RSI, MACD vb.) görselleştiren interaktif grafikler üzerinde analiz yapabilirler.</a:t>
            </a:r>
          </a:p>
          <a:p>
            <a:r>
              <a:rPr lang="tr-TR" sz="1600" b="1" dirty="0"/>
              <a:t>Teknik İndikatörler:</a:t>
            </a:r>
            <a:r>
              <a:rPr lang="tr-TR" sz="1600" dirty="0"/>
              <a:t> EMA, RSI, Bollinger Bantları gibi popüler teknik analiz indikatörlerini grafiklere ekleyerek derinlemesine analiz yapma imkanı.</a:t>
            </a:r>
          </a:p>
          <a:p>
            <a:endParaRPr lang="tr-TR" sz="1600" dirty="0"/>
          </a:p>
        </p:txBody>
      </p:sp>
      <p:pic>
        <p:nvPicPr>
          <p:cNvPr id="5" name="Resim 4" descr="metin, elektronik donanım, elektronik mühendisliği, elektronik cihaz içeren bir resim&#10;&#10;Açıklama otomatik olarak oluşturuldu">
            <a:extLst>
              <a:ext uri="{FF2B5EF4-FFF2-40B4-BE49-F238E27FC236}">
                <a16:creationId xmlns:a16="http://schemas.microsoft.com/office/drawing/2014/main" id="{1FD47309-C193-22F6-898E-22E880A77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5327" y="-8369"/>
            <a:ext cx="6026674" cy="6400798"/>
          </a:xfrm>
          <a:prstGeom prst="rect">
            <a:avLst/>
          </a:prstGeom>
        </p:spPr>
      </p:pic>
      <p:sp>
        <p:nvSpPr>
          <p:cNvPr id="12" name="Rectangle 11">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1840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1">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5A02B5FF-BDC6-355C-F7D9-7B2FAC606765}"/>
              </a:ext>
            </a:extLst>
          </p:cNvPr>
          <p:cNvSpPr>
            <a:spLocks noGrp="1"/>
          </p:cNvSpPr>
          <p:nvPr>
            <p:ph type="title"/>
          </p:nvPr>
        </p:nvSpPr>
        <p:spPr>
          <a:xfrm>
            <a:off x="607807" y="317686"/>
            <a:ext cx="4911393" cy="1556724"/>
          </a:xfrm>
        </p:spPr>
        <p:txBody>
          <a:bodyPr anchor="b">
            <a:normAutofit/>
          </a:bodyPr>
          <a:lstStyle/>
          <a:p>
            <a:r>
              <a:rPr lang="tr-TR" dirty="0">
                <a:solidFill>
                  <a:srgbClr val="FF0000"/>
                </a:solidFill>
              </a:rPr>
              <a:t>features</a:t>
            </a:r>
          </a:p>
        </p:txBody>
      </p:sp>
      <p:sp>
        <p:nvSpPr>
          <p:cNvPr id="3" name="İçerik Yer Tutucusu 2">
            <a:extLst>
              <a:ext uri="{FF2B5EF4-FFF2-40B4-BE49-F238E27FC236}">
                <a16:creationId xmlns:a16="http://schemas.microsoft.com/office/drawing/2014/main" id="{E920D4CC-F212-64BB-F69F-D47595E90FD1}"/>
              </a:ext>
            </a:extLst>
          </p:cNvPr>
          <p:cNvSpPr>
            <a:spLocks noGrp="1"/>
          </p:cNvSpPr>
          <p:nvPr>
            <p:ph idx="1"/>
          </p:nvPr>
        </p:nvSpPr>
        <p:spPr>
          <a:xfrm>
            <a:off x="586924" y="2335341"/>
            <a:ext cx="4911392" cy="3583940"/>
          </a:xfrm>
        </p:spPr>
        <p:txBody>
          <a:bodyPr anchor="t">
            <a:normAutofit/>
          </a:bodyPr>
          <a:lstStyle/>
          <a:p>
            <a:pPr marL="0" indent="0">
              <a:buNone/>
            </a:pPr>
            <a:r>
              <a:rPr lang="tr-TR" sz="1600" b="1" dirty="0"/>
              <a:t>İşlem Sinyalleri</a:t>
            </a:r>
          </a:p>
          <a:p>
            <a:pPr>
              <a:buFont typeface="Arial" panose="020B0604020202020204" pitchFamily="34" charset="0"/>
              <a:buChar char="•"/>
            </a:pPr>
            <a:r>
              <a:rPr lang="tr-TR" sz="1600" b="1" dirty="0"/>
              <a:t>Alım-Satım Sinyalleri:</a:t>
            </a:r>
            <a:r>
              <a:rPr lang="tr-TR" sz="1600" dirty="0"/>
              <a:t> Yapay zeka tarafından üretilen alım (buy), satım (sell) ve bekleme (hold) sinyalleri ile kullanıcıların doğru zamanda işlem yapmalarını sağlamak.</a:t>
            </a:r>
          </a:p>
          <a:p>
            <a:pPr>
              <a:buFont typeface="Arial" panose="020B0604020202020204" pitchFamily="34" charset="0"/>
              <a:buChar char="•"/>
            </a:pPr>
            <a:r>
              <a:rPr lang="tr-TR" sz="1600" b="1" dirty="0"/>
              <a:t>Bildirimler:</a:t>
            </a:r>
            <a:r>
              <a:rPr lang="tr-TR" sz="1600" dirty="0"/>
              <a:t> Kullanıcılar, belirli sinyaller veya fiyat seviyeleri hakkında anında bildirim alarak hızlıca harekete geçebilirler.</a:t>
            </a:r>
          </a:p>
          <a:p>
            <a:pPr marL="0" indent="0">
              <a:buNone/>
            </a:pPr>
            <a:endParaRPr lang="tr-TR" sz="1600" dirty="0"/>
          </a:p>
        </p:txBody>
      </p:sp>
      <p:pic>
        <p:nvPicPr>
          <p:cNvPr id="7" name="Resim 6" descr="metin, elektronik donanım, ekran görüntüsü, elektronik mühendisliği içeren bir resim&#10;&#10;Açıklama otomatik olarak oluşturuldu">
            <a:extLst>
              <a:ext uri="{FF2B5EF4-FFF2-40B4-BE49-F238E27FC236}">
                <a16:creationId xmlns:a16="http://schemas.microsoft.com/office/drawing/2014/main" id="{E5CB86E1-5766-015D-AA65-EDBBDF7C41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8368"/>
            <a:ext cx="6400796" cy="6409163"/>
          </a:xfrm>
          <a:prstGeom prst="rect">
            <a:avLst/>
          </a:prstGeom>
        </p:spPr>
      </p:pic>
      <p:sp>
        <p:nvSpPr>
          <p:cNvPr id="19" name="Rectangle 13">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5">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55457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C90C88C-99B0-54B6-F89D-997037CF2D07}"/>
              </a:ext>
            </a:extLst>
          </p:cNvPr>
          <p:cNvSpPr>
            <a:spLocks noGrp="1"/>
          </p:cNvSpPr>
          <p:nvPr>
            <p:ph type="title"/>
          </p:nvPr>
        </p:nvSpPr>
        <p:spPr>
          <a:xfrm>
            <a:off x="656216" y="300676"/>
            <a:ext cx="10241280" cy="1234440"/>
          </a:xfrm>
        </p:spPr>
        <p:txBody>
          <a:bodyPr/>
          <a:lstStyle/>
          <a:p>
            <a:r>
              <a:rPr lang="tr-TR" dirty="0">
                <a:solidFill>
                  <a:srgbClr val="FF0000"/>
                </a:solidFill>
              </a:rPr>
              <a:t>features</a:t>
            </a:r>
          </a:p>
        </p:txBody>
      </p:sp>
      <p:sp>
        <p:nvSpPr>
          <p:cNvPr id="3" name="İçerik Yer Tutucusu 2">
            <a:extLst>
              <a:ext uri="{FF2B5EF4-FFF2-40B4-BE49-F238E27FC236}">
                <a16:creationId xmlns:a16="http://schemas.microsoft.com/office/drawing/2014/main" id="{3AFDC96D-01B6-386A-4C45-E09F3FCC90B2}"/>
              </a:ext>
            </a:extLst>
          </p:cNvPr>
          <p:cNvSpPr>
            <a:spLocks noGrp="1"/>
          </p:cNvSpPr>
          <p:nvPr>
            <p:ph idx="1"/>
          </p:nvPr>
        </p:nvSpPr>
        <p:spPr>
          <a:xfrm>
            <a:off x="414169" y="1835792"/>
            <a:ext cx="5104503" cy="3959352"/>
          </a:xfrm>
        </p:spPr>
        <p:txBody>
          <a:bodyPr/>
          <a:lstStyle/>
          <a:p>
            <a:pPr marL="0" indent="0">
              <a:buNone/>
            </a:pPr>
            <a:r>
              <a:rPr lang="tr-TR" b="1" dirty="0"/>
              <a:t>Portföy Yönetimi</a:t>
            </a:r>
          </a:p>
          <a:p>
            <a:pPr>
              <a:buFont typeface="Arial" panose="020B0604020202020204" pitchFamily="34" charset="0"/>
              <a:buChar char="•"/>
            </a:pPr>
            <a:r>
              <a:rPr lang="tr-TR" b="1" dirty="0"/>
              <a:t>Portföy İzleme:</a:t>
            </a:r>
            <a:r>
              <a:rPr lang="tr-TR" dirty="0"/>
              <a:t> Kullanıcılar, sahip oldukları varlıkları ve bu varlıkların performansını takip edebilirler.</a:t>
            </a:r>
          </a:p>
          <a:p>
            <a:pPr>
              <a:buFont typeface="Arial" panose="020B0604020202020204" pitchFamily="34" charset="0"/>
              <a:buChar char="•"/>
            </a:pPr>
            <a:r>
              <a:rPr lang="tr-TR" b="1" dirty="0"/>
              <a:t>Portföy Optimizasyonu:</a:t>
            </a:r>
            <a:r>
              <a:rPr lang="tr-TR" dirty="0"/>
              <a:t> Kullanıcıların portföylerini optimize etmelerine yardımcı olacak araçlar ve öneriler.</a:t>
            </a:r>
          </a:p>
          <a:p>
            <a:endParaRPr lang="tr-TR" dirty="0"/>
          </a:p>
        </p:txBody>
      </p:sp>
      <p:pic>
        <p:nvPicPr>
          <p:cNvPr id="5" name="Resim 4" descr="metin, sandalye, mobilya, ekran görüntüsü içeren bir resim&#10;&#10;Açıklama otomatik olarak oluşturuldu">
            <a:extLst>
              <a:ext uri="{FF2B5EF4-FFF2-40B4-BE49-F238E27FC236}">
                <a16:creationId xmlns:a16="http://schemas.microsoft.com/office/drawing/2014/main" id="{A88856F3-94BE-FD48-E9C1-C7490FC6A4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6856" y="0"/>
            <a:ext cx="6415144" cy="6415144"/>
          </a:xfrm>
          <a:prstGeom prst="rect">
            <a:avLst/>
          </a:prstGeom>
        </p:spPr>
      </p:pic>
    </p:spTree>
    <p:extLst>
      <p:ext uri="{BB962C8B-B14F-4D97-AF65-F5344CB8AC3E}">
        <p14:creationId xmlns:p14="http://schemas.microsoft.com/office/powerpoint/2010/main" val="1548655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11">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7" name="Rectangle 13">
            <a:extLst>
              <a:ext uri="{FF2B5EF4-FFF2-40B4-BE49-F238E27FC236}">
                <a16:creationId xmlns:a16="http://schemas.microsoft.com/office/drawing/2014/main" id="{9EDC711F-4DA7-4E33-A776-F079ACDA6D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5">
            <a:extLst>
              <a:ext uri="{FF2B5EF4-FFF2-40B4-BE49-F238E27FC236}">
                <a16:creationId xmlns:a16="http://schemas.microsoft.com/office/drawing/2014/main" id="{B3E32D53-FD05-46F1-97E2-C13949F59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 y="1"/>
            <a:ext cx="8110817" cy="6858000"/>
          </a:xfrm>
          <a:prstGeom prst="rect">
            <a:avLst/>
          </a:prstGeom>
          <a:gradFill>
            <a:gsLst>
              <a:gs pos="3000">
                <a:schemeClr val="accent5">
                  <a:alpha val="83000"/>
                </a:schemeClr>
              </a:gs>
              <a:gs pos="100000">
                <a:schemeClr val="accent6"/>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17">
            <a:extLst>
              <a:ext uri="{FF2B5EF4-FFF2-40B4-BE49-F238E27FC236}">
                <a16:creationId xmlns:a16="http://schemas.microsoft.com/office/drawing/2014/main" id="{FDA9E872-DB12-4A7B-A151-052FA0773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26407" y="-626409"/>
            <a:ext cx="6858002" cy="8110820"/>
          </a:xfrm>
          <a:prstGeom prst="rect">
            <a:avLst/>
          </a:prstGeom>
          <a:gradFill>
            <a:gsLst>
              <a:gs pos="11000">
                <a:schemeClr val="accent2">
                  <a:alpha val="50000"/>
                </a:schemeClr>
              </a:gs>
              <a:gs pos="99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19">
            <a:extLst>
              <a:ext uri="{FF2B5EF4-FFF2-40B4-BE49-F238E27FC236}">
                <a16:creationId xmlns:a16="http://schemas.microsoft.com/office/drawing/2014/main" id="{3B984CFC-8941-41C1-9730-F447E13EB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878315" y="-1878315"/>
            <a:ext cx="4354180" cy="8110814"/>
          </a:xfrm>
          <a:prstGeom prst="rect">
            <a:avLst/>
          </a:prstGeom>
          <a:gradFill>
            <a:gsLst>
              <a:gs pos="0">
                <a:schemeClr val="accent4">
                  <a:lumMod val="60000"/>
                  <a:lumOff val="40000"/>
                  <a:alpha val="26000"/>
                </a:schemeClr>
              </a:gs>
              <a:gs pos="92000">
                <a:schemeClr val="accent5">
                  <a:alpha val="33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21">
            <a:extLst>
              <a:ext uri="{FF2B5EF4-FFF2-40B4-BE49-F238E27FC236}">
                <a16:creationId xmlns:a16="http://schemas.microsoft.com/office/drawing/2014/main" id="{D3185161-AC26-4077-A972-6C3306B24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39" y="447866"/>
            <a:ext cx="6805130" cy="5909388"/>
          </a:xfrm>
          <a:prstGeom prst="rect">
            <a:avLst/>
          </a:prstGeom>
          <a:gradFill>
            <a:gsLst>
              <a:gs pos="38000">
                <a:schemeClr val="accent5">
                  <a:lumMod val="60000"/>
                  <a:lumOff val="40000"/>
                  <a:alpha val="0"/>
                </a:schemeClr>
              </a:gs>
              <a:gs pos="99000">
                <a:schemeClr val="accent5">
                  <a:alpha val="4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39B0F207-7872-4A1E-BCCD-EBF4B8A6A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178826">
            <a:off x="1555888" y="899682"/>
            <a:ext cx="5005754" cy="5005754"/>
          </a:xfrm>
          <a:prstGeom prst="ellipse">
            <a:avLst/>
          </a:prstGeom>
          <a:gradFill>
            <a:gsLst>
              <a:gs pos="31000">
                <a:schemeClr val="accent6">
                  <a:alpha val="0"/>
                </a:schemeClr>
              </a:gs>
              <a:gs pos="85000">
                <a:schemeClr val="accent6">
                  <a:lumMod val="60000"/>
                  <a:lumOff val="40000"/>
                  <a:alpha val="2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70AA25B9-74EA-34B6-A48E-E4E3EB4EF577}"/>
              </a:ext>
            </a:extLst>
          </p:cNvPr>
          <p:cNvSpPr>
            <a:spLocks noGrp="1"/>
          </p:cNvSpPr>
          <p:nvPr>
            <p:ph type="title"/>
          </p:nvPr>
        </p:nvSpPr>
        <p:spPr>
          <a:xfrm>
            <a:off x="1321449" y="1122889"/>
            <a:ext cx="4724399" cy="2548275"/>
          </a:xfrm>
        </p:spPr>
        <p:txBody>
          <a:bodyPr vert="horz" lIns="0" tIns="0" rIns="0" bIns="0" rtlCol="0" anchor="t">
            <a:normAutofit/>
          </a:bodyPr>
          <a:lstStyle/>
          <a:p>
            <a:r>
              <a:rPr lang="en-US" sz="4000" spc="750" dirty="0" err="1">
                <a:solidFill>
                  <a:srgbClr val="FF0000"/>
                </a:solidFill>
              </a:rPr>
              <a:t>Projen</a:t>
            </a:r>
            <a:r>
              <a:rPr lang="tr-TR" sz="4000" spc="750" dirty="0">
                <a:solidFill>
                  <a:srgbClr val="FF0000"/>
                </a:solidFill>
              </a:rPr>
              <a:t>İn</a:t>
            </a:r>
            <a:r>
              <a:rPr lang="en-US" sz="4000" spc="750" dirty="0">
                <a:solidFill>
                  <a:srgbClr val="FF0000"/>
                </a:solidFill>
              </a:rPr>
              <a:t> amacı ne ?</a:t>
            </a:r>
          </a:p>
        </p:txBody>
      </p:sp>
      <p:pic>
        <p:nvPicPr>
          <p:cNvPr id="32" name="Graphic 6" descr="Sorular">
            <a:extLst>
              <a:ext uri="{FF2B5EF4-FFF2-40B4-BE49-F238E27FC236}">
                <a16:creationId xmlns:a16="http://schemas.microsoft.com/office/drawing/2014/main" id="{D5CCB66D-050C-75E8-15D5-E2A06FE84D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85721" y="908217"/>
            <a:ext cx="5049079" cy="5049079"/>
          </a:xfrm>
          <a:prstGeom prst="rect">
            <a:avLst/>
          </a:prstGeom>
        </p:spPr>
      </p:pic>
      <p:sp>
        <p:nvSpPr>
          <p:cNvPr id="5" name="Metin kutusu 4">
            <a:extLst>
              <a:ext uri="{FF2B5EF4-FFF2-40B4-BE49-F238E27FC236}">
                <a16:creationId xmlns:a16="http://schemas.microsoft.com/office/drawing/2014/main" id="{FB4CD502-CAFD-5282-1858-D58C7AB1EF10}"/>
              </a:ext>
            </a:extLst>
          </p:cNvPr>
          <p:cNvSpPr txBox="1"/>
          <p:nvPr/>
        </p:nvSpPr>
        <p:spPr>
          <a:xfrm>
            <a:off x="1182207" y="2940894"/>
            <a:ext cx="6210316" cy="3416320"/>
          </a:xfrm>
          <a:prstGeom prst="rect">
            <a:avLst/>
          </a:prstGeom>
          <a:noFill/>
        </p:spPr>
        <p:txBody>
          <a:bodyPr wrap="square" rtlCol="0">
            <a:spAutoFit/>
          </a:bodyPr>
          <a:lstStyle/>
          <a:p>
            <a:r>
              <a:rPr lang="tr-TR" sz="2400" dirty="0"/>
              <a:t>Bu projenin amacı, finansal piyasalarda yatırım yapan bireylerin doğru hisse senedi, kripto para veya emtiayı doğru zamanda alıp satmalarını sağlayarak para kazanmalarına yardımcı olmaktır. Projemiz, yapay zeka ve makine öğrenmesi tekniklerini kullanarak yatırımcılara daha bilinçli ve stratejik yatırım kararları almaları için gerekli araçları sunmayı hedeflemektedir.</a:t>
            </a:r>
          </a:p>
        </p:txBody>
      </p:sp>
    </p:spTree>
    <p:extLst>
      <p:ext uri="{BB962C8B-B14F-4D97-AF65-F5344CB8AC3E}">
        <p14:creationId xmlns:p14="http://schemas.microsoft.com/office/powerpoint/2010/main" val="296752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9">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EB235643-0A32-6DF0-967B-D859FBE47076}"/>
              </a:ext>
            </a:extLst>
          </p:cNvPr>
          <p:cNvSpPr>
            <a:spLocks noGrp="1"/>
          </p:cNvSpPr>
          <p:nvPr>
            <p:ph type="title"/>
          </p:nvPr>
        </p:nvSpPr>
        <p:spPr>
          <a:xfrm>
            <a:off x="1184603" y="31288"/>
            <a:ext cx="4911393" cy="1556724"/>
          </a:xfrm>
        </p:spPr>
        <p:txBody>
          <a:bodyPr anchor="b">
            <a:normAutofit/>
          </a:bodyPr>
          <a:lstStyle/>
          <a:p>
            <a:r>
              <a:rPr lang="tr-TR" dirty="0">
                <a:solidFill>
                  <a:srgbClr val="FF0000"/>
                </a:solidFill>
              </a:rPr>
              <a:t>Gider tahminleri </a:t>
            </a:r>
          </a:p>
        </p:txBody>
      </p:sp>
      <p:sp>
        <p:nvSpPr>
          <p:cNvPr id="3" name="İçerik Yer Tutucusu 2">
            <a:extLst>
              <a:ext uri="{FF2B5EF4-FFF2-40B4-BE49-F238E27FC236}">
                <a16:creationId xmlns:a16="http://schemas.microsoft.com/office/drawing/2014/main" id="{12841DC8-DF4A-4D1B-4243-339324C8794A}"/>
              </a:ext>
            </a:extLst>
          </p:cNvPr>
          <p:cNvSpPr>
            <a:spLocks noGrp="1"/>
          </p:cNvSpPr>
          <p:nvPr>
            <p:ph idx="1"/>
          </p:nvPr>
        </p:nvSpPr>
        <p:spPr>
          <a:xfrm>
            <a:off x="1185334" y="1813255"/>
            <a:ext cx="6333066" cy="3583940"/>
          </a:xfrm>
        </p:spPr>
        <p:txBody>
          <a:bodyPr anchor="t">
            <a:normAutofit fontScale="92500" lnSpcReduction="20000"/>
          </a:bodyPr>
          <a:lstStyle/>
          <a:p>
            <a:pPr marL="0" indent="0">
              <a:buNone/>
            </a:pPr>
            <a:r>
              <a:rPr lang="tr-TR" sz="2400" b="1" dirty="0"/>
              <a:t>Yazılım Geliştirme ve Bakım</a:t>
            </a:r>
          </a:p>
          <a:p>
            <a:pPr marL="457200" lvl="1" indent="0">
              <a:buNone/>
            </a:pPr>
            <a:r>
              <a:rPr lang="tr-TR" dirty="0"/>
              <a:t>Web Sitesi </a:t>
            </a:r>
          </a:p>
          <a:p>
            <a:pPr marL="457200" lvl="1" indent="0">
              <a:buNone/>
            </a:pPr>
            <a:r>
              <a:rPr lang="tr-TR" dirty="0"/>
              <a:t>Mobil Uygulama</a:t>
            </a:r>
          </a:p>
          <a:p>
            <a:pPr marL="0" indent="0">
              <a:buNone/>
            </a:pPr>
            <a:r>
              <a:rPr lang="tr-TR" b="1" dirty="0"/>
              <a:t>Sunucu ve Hosting </a:t>
            </a:r>
          </a:p>
          <a:p>
            <a:pPr marL="0" indent="0">
              <a:buNone/>
            </a:pPr>
            <a:r>
              <a:rPr lang="tr-TR" b="1" dirty="0"/>
              <a:t>API ve Üçüncü Taraf Hizmetler</a:t>
            </a:r>
          </a:p>
          <a:p>
            <a:pPr marL="0" indent="0">
              <a:buNone/>
            </a:pPr>
            <a:r>
              <a:rPr lang="tr-TR" b="1" dirty="0"/>
              <a:t>	</a:t>
            </a:r>
            <a:r>
              <a:rPr lang="tr-TR" dirty="0"/>
              <a:t>Finansal Veri API’leri </a:t>
            </a:r>
          </a:p>
          <a:p>
            <a:pPr marL="0" indent="0">
              <a:buNone/>
            </a:pPr>
            <a:r>
              <a:rPr lang="tr-TR" dirty="0"/>
              <a:t>	Bulut Servisler</a:t>
            </a:r>
          </a:p>
          <a:p>
            <a:pPr marL="0" indent="0">
              <a:buNone/>
            </a:pPr>
            <a:r>
              <a:rPr lang="tr-TR" b="1" dirty="0"/>
              <a:t>Pazarlama ve Reklam Maliyetleri </a:t>
            </a:r>
            <a:endParaRPr lang="tr-TR" sz="2400" b="1" dirty="0"/>
          </a:p>
          <a:p>
            <a:pPr marL="0" indent="0">
              <a:buNone/>
            </a:pPr>
            <a:endParaRPr lang="tr-TR" sz="3200" dirty="0"/>
          </a:p>
        </p:txBody>
      </p:sp>
      <p:pic>
        <p:nvPicPr>
          <p:cNvPr id="7" name="Graphic 6" descr="Cycle with People">
            <a:extLst>
              <a:ext uri="{FF2B5EF4-FFF2-40B4-BE49-F238E27FC236}">
                <a16:creationId xmlns:a16="http://schemas.microsoft.com/office/drawing/2014/main" id="{ACDB609C-C540-F008-B59F-E44C81D2BB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4639" y="648307"/>
            <a:ext cx="5090161" cy="5090161"/>
          </a:xfrm>
          <a:prstGeom prst="rect">
            <a:avLst/>
          </a:prstGeom>
        </p:spPr>
      </p:pic>
      <p:sp>
        <p:nvSpPr>
          <p:cNvPr id="24" name="Rectangle 11">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902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7"/>
                                        </p:tgtEl>
                                        <p:attrNameLst>
                                          <p:attrName>style.visibility</p:attrName>
                                        </p:attrNameLst>
                                      </p:cBhvr>
                                      <p:to>
                                        <p:strVal val="visible"/>
                                      </p:to>
                                    </p:set>
                                    <p:animEffect transition="in" filter="fade">
                                      <p:cBhvr>
                                        <p:cTn id="10"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DBB01B-69C6-97D9-43FE-F6E7D9B85511}"/>
              </a:ext>
            </a:extLst>
          </p:cNvPr>
          <p:cNvSpPr>
            <a:spLocks noGrp="1"/>
          </p:cNvSpPr>
          <p:nvPr>
            <p:ph type="title"/>
          </p:nvPr>
        </p:nvSpPr>
        <p:spPr>
          <a:xfrm>
            <a:off x="1371600" y="507661"/>
            <a:ext cx="10241280" cy="1234440"/>
          </a:xfrm>
        </p:spPr>
        <p:txBody>
          <a:bodyPr/>
          <a:lstStyle/>
          <a:p>
            <a:r>
              <a:rPr lang="tr-TR" dirty="0">
                <a:solidFill>
                  <a:srgbClr val="FF0000"/>
                </a:solidFill>
              </a:rPr>
              <a:t>Swot analizi </a:t>
            </a:r>
          </a:p>
        </p:txBody>
      </p:sp>
      <p:graphicFrame>
        <p:nvGraphicFramePr>
          <p:cNvPr id="5" name="İçerik Yer Tutucusu 2">
            <a:extLst>
              <a:ext uri="{FF2B5EF4-FFF2-40B4-BE49-F238E27FC236}">
                <a16:creationId xmlns:a16="http://schemas.microsoft.com/office/drawing/2014/main" id="{D56BB319-ACF1-14C8-8D95-EEA1124589F2}"/>
              </a:ext>
            </a:extLst>
          </p:cNvPr>
          <p:cNvGraphicFramePr>
            <a:graphicFrameLocks noGrp="1"/>
          </p:cNvGraphicFramePr>
          <p:nvPr>
            <p:ph idx="1"/>
          </p:nvPr>
        </p:nvGraphicFramePr>
        <p:xfrm>
          <a:off x="1371600" y="2112264"/>
          <a:ext cx="10241280" cy="3959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7197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İçerik Yer Tutucusu 2">
            <a:extLst>
              <a:ext uri="{FF2B5EF4-FFF2-40B4-BE49-F238E27FC236}">
                <a16:creationId xmlns:a16="http://schemas.microsoft.com/office/drawing/2014/main" id="{73746EFE-2479-6A3E-B363-C38BEBA2C07A}"/>
              </a:ext>
            </a:extLst>
          </p:cNvPr>
          <p:cNvGraphicFramePr>
            <a:graphicFrameLocks noGrp="1"/>
          </p:cNvGraphicFramePr>
          <p:nvPr>
            <p:ph idx="1"/>
            <p:extLst>
              <p:ext uri="{D42A27DB-BD31-4B8C-83A1-F6EECF244321}">
                <p14:modId xmlns:p14="http://schemas.microsoft.com/office/powerpoint/2010/main" val="2297973946"/>
              </p:ext>
            </p:extLst>
          </p:nvPr>
        </p:nvGraphicFramePr>
        <p:xfrm>
          <a:off x="975360" y="859197"/>
          <a:ext cx="10241280" cy="3959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5925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İçerik Yer Tutucusu 2">
            <a:extLst>
              <a:ext uri="{FF2B5EF4-FFF2-40B4-BE49-F238E27FC236}">
                <a16:creationId xmlns:a16="http://schemas.microsoft.com/office/drawing/2014/main" id="{02361D4E-4167-D7FC-965E-09CADD77C777}"/>
              </a:ext>
            </a:extLst>
          </p:cNvPr>
          <p:cNvGraphicFramePr>
            <a:graphicFrameLocks noGrp="1"/>
          </p:cNvGraphicFramePr>
          <p:nvPr>
            <p:ph idx="1"/>
            <p:extLst>
              <p:ext uri="{D42A27DB-BD31-4B8C-83A1-F6EECF244321}">
                <p14:modId xmlns:p14="http://schemas.microsoft.com/office/powerpoint/2010/main" val="415839622"/>
              </p:ext>
            </p:extLst>
          </p:nvPr>
        </p:nvGraphicFramePr>
        <p:xfrm>
          <a:off x="1168400" y="1449324"/>
          <a:ext cx="10241280" cy="4595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etin kutusu 3">
            <a:extLst>
              <a:ext uri="{FF2B5EF4-FFF2-40B4-BE49-F238E27FC236}">
                <a16:creationId xmlns:a16="http://schemas.microsoft.com/office/drawing/2014/main" id="{1B5F8528-AF44-7449-F11B-67CD788B7710}"/>
              </a:ext>
            </a:extLst>
          </p:cNvPr>
          <p:cNvSpPr txBox="1"/>
          <p:nvPr/>
        </p:nvSpPr>
        <p:spPr>
          <a:xfrm>
            <a:off x="1168400" y="812800"/>
            <a:ext cx="4182534" cy="523220"/>
          </a:xfrm>
          <a:prstGeom prst="rect">
            <a:avLst/>
          </a:prstGeom>
          <a:noFill/>
        </p:spPr>
        <p:txBody>
          <a:bodyPr wrap="square" rtlCol="0">
            <a:spAutoFit/>
          </a:bodyPr>
          <a:lstStyle/>
          <a:p>
            <a:r>
              <a:rPr lang="tr-TR" sz="2800" b="1" dirty="0"/>
              <a:t>Opportunities (Fırsatlar)</a:t>
            </a:r>
            <a:endParaRPr lang="tr-TR" sz="2800" dirty="0"/>
          </a:p>
        </p:txBody>
      </p:sp>
    </p:spTree>
    <p:extLst>
      <p:ext uri="{BB962C8B-B14F-4D97-AF65-F5344CB8AC3E}">
        <p14:creationId xmlns:p14="http://schemas.microsoft.com/office/powerpoint/2010/main" val="2376775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İçerik Yer Tutucusu 2">
            <a:extLst>
              <a:ext uri="{FF2B5EF4-FFF2-40B4-BE49-F238E27FC236}">
                <a16:creationId xmlns:a16="http://schemas.microsoft.com/office/drawing/2014/main" id="{6207C878-C81B-6460-0297-E9D3D8A720D8}"/>
              </a:ext>
            </a:extLst>
          </p:cNvPr>
          <p:cNvGraphicFramePr>
            <a:graphicFrameLocks noGrp="1"/>
          </p:cNvGraphicFramePr>
          <p:nvPr>
            <p:ph idx="1"/>
            <p:extLst>
              <p:ext uri="{D42A27DB-BD31-4B8C-83A1-F6EECF244321}">
                <p14:modId xmlns:p14="http://schemas.microsoft.com/office/powerpoint/2010/main" val="989001479"/>
              </p:ext>
            </p:extLst>
          </p:nvPr>
        </p:nvGraphicFramePr>
        <p:xfrm>
          <a:off x="975360" y="560374"/>
          <a:ext cx="10241280" cy="5270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2148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ekran görüntüsü, mobil telefon, mobil cihaz içeren bir resim&#10;&#10;Açıklama otomatik olarak oluşturuldu">
            <a:extLst>
              <a:ext uri="{FF2B5EF4-FFF2-40B4-BE49-F238E27FC236}">
                <a16:creationId xmlns:a16="http://schemas.microsoft.com/office/drawing/2014/main" id="{CE0989D1-E5EE-A2FD-01E3-1EE378142FE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96732" y="1237326"/>
            <a:ext cx="5198534" cy="5215251"/>
          </a:xfrm>
        </p:spPr>
      </p:pic>
      <p:sp>
        <p:nvSpPr>
          <p:cNvPr id="2" name="Metin kutusu 1">
            <a:extLst>
              <a:ext uri="{FF2B5EF4-FFF2-40B4-BE49-F238E27FC236}">
                <a16:creationId xmlns:a16="http://schemas.microsoft.com/office/drawing/2014/main" id="{FE67198E-59D6-3D03-A63E-0C9741241B94}"/>
              </a:ext>
            </a:extLst>
          </p:cNvPr>
          <p:cNvSpPr txBox="1"/>
          <p:nvPr/>
        </p:nvSpPr>
        <p:spPr>
          <a:xfrm>
            <a:off x="4661408" y="622284"/>
            <a:ext cx="2869183" cy="461665"/>
          </a:xfrm>
          <a:prstGeom prst="rect">
            <a:avLst/>
          </a:prstGeom>
          <a:noFill/>
        </p:spPr>
        <p:txBody>
          <a:bodyPr wrap="none" rtlCol="0">
            <a:spAutoFit/>
          </a:bodyPr>
          <a:lstStyle/>
          <a:p>
            <a:r>
              <a:rPr lang="tr-TR" sz="2400" b="1" dirty="0">
                <a:solidFill>
                  <a:srgbClr val="FF0000"/>
                </a:solidFill>
                <a:latin typeface="+mj-lt"/>
              </a:rPr>
              <a:t>PROTOTİP ÇALIŞMA </a:t>
            </a:r>
          </a:p>
        </p:txBody>
      </p:sp>
    </p:spTree>
    <p:extLst>
      <p:ext uri="{BB962C8B-B14F-4D97-AF65-F5344CB8AC3E}">
        <p14:creationId xmlns:p14="http://schemas.microsoft.com/office/powerpoint/2010/main" val="2750794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ekran görüntüsü, yazı tipi, sayı, numara içeren bir resim&#10;&#10;Açıklama otomatik olarak oluşturuldu">
            <a:extLst>
              <a:ext uri="{FF2B5EF4-FFF2-40B4-BE49-F238E27FC236}">
                <a16:creationId xmlns:a16="http://schemas.microsoft.com/office/drawing/2014/main" id="{97EB6F5D-2020-DC48-4A33-6A2B7E4021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0883" y="1449387"/>
            <a:ext cx="4494842" cy="3959225"/>
          </a:xfrm>
        </p:spPr>
      </p:pic>
      <p:pic>
        <p:nvPicPr>
          <p:cNvPr id="7" name="Resim 6" descr="metin, ekran görüntüsü, yazı tipi, sayı, numara içeren bir resim&#10;&#10;Açıklama otomatik olarak oluşturuldu">
            <a:extLst>
              <a:ext uri="{FF2B5EF4-FFF2-40B4-BE49-F238E27FC236}">
                <a16:creationId xmlns:a16="http://schemas.microsoft.com/office/drawing/2014/main" id="{C67C9966-5F28-0568-7063-D0CE17379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49387"/>
            <a:ext cx="4762913" cy="3673158"/>
          </a:xfrm>
          <a:prstGeom prst="rect">
            <a:avLst/>
          </a:prstGeom>
        </p:spPr>
      </p:pic>
      <p:sp>
        <p:nvSpPr>
          <p:cNvPr id="8" name="Metin kutusu 7">
            <a:extLst>
              <a:ext uri="{FF2B5EF4-FFF2-40B4-BE49-F238E27FC236}">
                <a16:creationId xmlns:a16="http://schemas.microsoft.com/office/drawing/2014/main" id="{A7237033-79A5-FD74-DE36-1A0E30C84AB8}"/>
              </a:ext>
            </a:extLst>
          </p:cNvPr>
          <p:cNvSpPr txBox="1"/>
          <p:nvPr/>
        </p:nvSpPr>
        <p:spPr>
          <a:xfrm>
            <a:off x="4113661" y="591670"/>
            <a:ext cx="4762912" cy="584775"/>
          </a:xfrm>
          <a:prstGeom prst="rect">
            <a:avLst/>
          </a:prstGeom>
          <a:noFill/>
        </p:spPr>
        <p:txBody>
          <a:bodyPr wrap="square" rtlCol="0">
            <a:spAutoFit/>
          </a:bodyPr>
          <a:lstStyle/>
          <a:p>
            <a:r>
              <a:rPr lang="tr-TR" sz="3200" b="1" dirty="0">
                <a:solidFill>
                  <a:srgbClr val="FF0000"/>
                </a:solidFill>
                <a:latin typeface="+mj-lt"/>
              </a:rPr>
              <a:t>2 ANKET SONUCU</a:t>
            </a:r>
          </a:p>
        </p:txBody>
      </p:sp>
    </p:spTree>
    <p:extLst>
      <p:ext uri="{BB962C8B-B14F-4D97-AF65-F5344CB8AC3E}">
        <p14:creationId xmlns:p14="http://schemas.microsoft.com/office/powerpoint/2010/main" val="20388345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FE24B7F3-4D2E-4BA5-87BD-CCFC49B7D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8B7CF0E-7504-BF40-F171-ED9ACAB75A8A}"/>
              </a:ext>
            </a:extLst>
          </p:cNvPr>
          <p:cNvSpPr>
            <a:spLocks noGrp="1"/>
          </p:cNvSpPr>
          <p:nvPr>
            <p:ph type="title"/>
          </p:nvPr>
        </p:nvSpPr>
        <p:spPr>
          <a:xfrm>
            <a:off x="955170" y="1322094"/>
            <a:ext cx="4683632" cy="3401334"/>
          </a:xfrm>
        </p:spPr>
        <p:txBody>
          <a:bodyPr vert="horz" lIns="0" tIns="0" rIns="0" bIns="0" rtlCol="0" anchor="ctr">
            <a:normAutofit/>
          </a:bodyPr>
          <a:lstStyle/>
          <a:p>
            <a:pPr algn="r"/>
            <a:r>
              <a:rPr lang="en-US" sz="4000" spc="750" dirty="0">
                <a:solidFill>
                  <a:srgbClr val="FF0000"/>
                </a:solidFill>
              </a:rPr>
              <a:t>VAKİT AYIRDIĞINIZ İÇİN TEŞEKKÜRLER</a:t>
            </a:r>
          </a:p>
        </p:txBody>
      </p:sp>
      <p:sp>
        <p:nvSpPr>
          <p:cNvPr id="15" name="Rectangle 14">
            <a:extLst>
              <a:ext uri="{FF2B5EF4-FFF2-40B4-BE49-F238E27FC236}">
                <a16:creationId xmlns:a16="http://schemas.microsoft.com/office/drawing/2014/main" id="{DF863C81-E2D4-4B3C-B77F-3F69FAD1A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5999" y="-853"/>
            <a:ext cx="6090772" cy="6858000"/>
          </a:xfrm>
          <a:prstGeom prst="rect">
            <a:avLst/>
          </a:prstGeom>
          <a:gradFill>
            <a:gsLst>
              <a:gs pos="0">
                <a:schemeClr val="accent5">
                  <a:alpha val="77000"/>
                </a:schemeClr>
              </a:gs>
              <a:gs pos="100000">
                <a:schemeClr val="accent2">
                  <a:lumMod val="60000"/>
                  <a:lumOff val="40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036A89F-8DEA-43AA-9D06-4B6FA8CE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425"/>
            <a:ext cx="4076697" cy="6857997"/>
          </a:xfrm>
          <a:prstGeom prst="rect">
            <a:avLst/>
          </a:prstGeom>
          <a:gradFill>
            <a:gsLst>
              <a:gs pos="0">
                <a:schemeClr val="accent5">
                  <a:alpha val="44000"/>
                </a:schemeClr>
              </a:gs>
              <a:gs pos="99000">
                <a:schemeClr val="accent4">
                  <a:alpha val="28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01BD803-8FF4-4D42-B00C-DB693F033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38883" y="155413"/>
            <a:ext cx="6410235" cy="6096002"/>
          </a:xfrm>
          <a:prstGeom prst="rect">
            <a:avLst/>
          </a:prstGeom>
          <a:gradFill>
            <a:gsLst>
              <a:gs pos="0">
                <a:schemeClr val="accent5">
                  <a:alpha val="48000"/>
                </a:schemeClr>
              </a:gs>
              <a:gs pos="82000">
                <a:schemeClr val="accent2">
                  <a:alpha val="37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Graphic 5" descr="Smiling Face with No Fill">
            <a:extLst>
              <a:ext uri="{FF2B5EF4-FFF2-40B4-BE49-F238E27FC236}">
                <a16:creationId xmlns:a16="http://schemas.microsoft.com/office/drawing/2014/main" id="{03CA2B41-7C5C-F984-2619-881FE053C8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6117" y="1397790"/>
            <a:ext cx="4060713" cy="4060713"/>
          </a:xfrm>
          <a:prstGeom prst="rect">
            <a:avLst/>
          </a:prstGeom>
        </p:spPr>
      </p:pic>
    </p:spTree>
    <p:extLst>
      <p:ext uri="{BB962C8B-B14F-4D97-AF65-F5344CB8AC3E}">
        <p14:creationId xmlns:p14="http://schemas.microsoft.com/office/powerpoint/2010/main" val="1994556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A3D9BE9-0B5A-969F-E5C9-B7CACFC4666F}"/>
              </a:ext>
            </a:extLst>
          </p:cNvPr>
          <p:cNvSpPr>
            <a:spLocks noGrp="1"/>
          </p:cNvSpPr>
          <p:nvPr>
            <p:ph type="title"/>
          </p:nvPr>
        </p:nvSpPr>
        <p:spPr>
          <a:xfrm>
            <a:off x="1371600" y="343707"/>
            <a:ext cx="10241280" cy="1234440"/>
          </a:xfrm>
        </p:spPr>
        <p:txBody>
          <a:bodyPr/>
          <a:lstStyle/>
          <a:p>
            <a:r>
              <a:rPr lang="tr-TR" dirty="0">
                <a:solidFill>
                  <a:srgbClr val="FF0000"/>
                </a:solidFill>
              </a:rPr>
              <a:t>Neden bu proje ?</a:t>
            </a:r>
          </a:p>
        </p:txBody>
      </p:sp>
      <p:graphicFrame>
        <p:nvGraphicFramePr>
          <p:cNvPr id="5" name="İçerik Yer Tutucusu 2">
            <a:extLst>
              <a:ext uri="{FF2B5EF4-FFF2-40B4-BE49-F238E27FC236}">
                <a16:creationId xmlns:a16="http://schemas.microsoft.com/office/drawing/2014/main" id="{60779E07-093F-5F4F-6EDD-3602F6E08844}"/>
              </a:ext>
            </a:extLst>
          </p:cNvPr>
          <p:cNvGraphicFramePr>
            <a:graphicFrameLocks noGrp="1"/>
          </p:cNvGraphicFramePr>
          <p:nvPr>
            <p:ph idx="1"/>
          </p:nvPr>
        </p:nvGraphicFramePr>
        <p:xfrm>
          <a:off x="1231750" y="2069234"/>
          <a:ext cx="10241280" cy="3959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9656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5D668C-F74A-42E3-A0BB-D7B9CFC9D480}"/>
              </a:ext>
            </a:extLst>
          </p:cNvPr>
          <p:cNvSpPr>
            <a:spLocks noGrp="1"/>
          </p:cNvSpPr>
          <p:nvPr>
            <p:ph type="title"/>
          </p:nvPr>
        </p:nvSpPr>
        <p:spPr>
          <a:xfrm>
            <a:off x="1371600" y="612648"/>
            <a:ext cx="10241280" cy="1234440"/>
          </a:xfrm>
        </p:spPr>
        <p:txBody>
          <a:bodyPr/>
          <a:lstStyle/>
          <a:p>
            <a:r>
              <a:rPr lang="tr-TR" dirty="0">
                <a:solidFill>
                  <a:srgbClr val="FF0000"/>
                </a:solidFill>
              </a:rPr>
              <a:t>Neden bu proje ?</a:t>
            </a:r>
          </a:p>
        </p:txBody>
      </p:sp>
      <p:graphicFrame>
        <p:nvGraphicFramePr>
          <p:cNvPr id="5" name="İçerik Yer Tutucusu 2">
            <a:extLst>
              <a:ext uri="{FF2B5EF4-FFF2-40B4-BE49-F238E27FC236}">
                <a16:creationId xmlns:a16="http://schemas.microsoft.com/office/drawing/2014/main" id="{D67E044D-1537-F98C-029E-296F3FA64273}"/>
              </a:ext>
            </a:extLst>
          </p:cNvPr>
          <p:cNvGraphicFramePr>
            <a:graphicFrameLocks noGrp="1"/>
          </p:cNvGraphicFramePr>
          <p:nvPr>
            <p:ph idx="1"/>
            <p:extLst>
              <p:ext uri="{D42A27DB-BD31-4B8C-83A1-F6EECF244321}">
                <p14:modId xmlns:p14="http://schemas.microsoft.com/office/powerpoint/2010/main" val="3517561222"/>
              </p:ext>
            </p:extLst>
          </p:nvPr>
        </p:nvGraphicFramePr>
        <p:xfrm>
          <a:off x="1371600" y="1961656"/>
          <a:ext cx="10241280" cy="3959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91713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DD8F6299-3BA7-1353-086B-16DDE9DED9EB}"/>
              </a:ext>
            </a:extLst>
          </p:cNvPr>
          <p:cNvSpPr>
            <a:spLocks noGrp="1"/>
          </p:cNvSpPr>
          <p:nvPr>
            <p:ph type="title"/>
          </p:nvPr>
        </p:nvSpPr>
        <p:spPr>
          <a:xfrm>
            <a:off x="1380236" y="286601"/>
            <a:ext cx="5929422" cy="1852976"/>
          </a:xfrm>
        </p:spPr>
        <p:txBody>
          <a:bodyPr>
            <a:normAutofit/>
          </a:bodyPr>
          <a:lstStyle/>
          <a:p>
            <a:r>
              <a:rPr lang="tr-TR" sz="4000" dirty="0">
                <a:solidFill>
                  <a:srgbClr val="FF0000"/>
                </a:solidFill>
              </a:rPr>
              <a:t>Nasıl bir sistem izleyebiliriz</a:t>
            </a:r>
          </a:p>
        </p:txBody>
      </p:sp>
      <p:sp>
        <p:nvSpPr>
          <p:cNvPr id="3" name="İçerik Yer Tutucusu 2">
            <a:extLst>
              <a:ext uri="{FF2B5EF4-FFF2-40B4-BE49-F238E27FC236}">
                <a16:creationId xmlns:a16="http://schemas.microsoft.com/office/drawing/2014/main" id="{350AD6C2-226B-ACC1-DF50-88C22A718644}"/>
              </a:ext>
            </a:extLst>
          </p:cNvPr>
          <p:cNvSpPr>
            <a:spLocks noGrp="1"/>
          </p:cNvSpPr>
          <p:nvPr>
            <p:ph idx="1"/>
          </p:nvPr>
        </p:nvSpPr>
        <p:spPr>
          <a:xfrm>
            <a:off x="1380237" y="2621381"/>
            <a:ext cx="5929422" cy="3322219"/>
          </a:xfrm>
        </p:spPr>
        <p:txBody>
          <a:bodyPr>
            <a:normAutofit lnSpcReduction="10000"/>
          </a:bodyPr>
          <a:lstStyle/>
          <a:p>
            <a:r>
              <a:rPr lang="tr-TR" sz="2000" dirty="0"/>
              <a:t>Tarihi Fiyat hareketlerini ve teknik analiz verilerini birleştirip uygun algoritmalarla eğitebiliriz.</a:t>
            </a:r>
          </a:p>
          <a:p>
            <a:endParaRPr lang="tr-TR" sz="2000" dirty="0"/>
          </a:p>
          <a:p>
            <a:r>
              <a:rPr lang="tr-TR" sz="2000" dirty="0"/>
              <a:t>Regresyon problemi ve sınıflandırma (etiketleme) problemi olarak 2 farklı yaklaşımla ele alabiliriz.</a:t>
            </a:r>
            <a:endParaRPr lang="tr-TR" sz="1800" dirty="0"/>
          </a:p>
          <a:p>
            <a:endParaRPr lang="tr-TR" sz="1800" dirty="0"/>
          </a:p>
          <a:p>
            <a:r>
              <a:rPr lang="tr-TR" sz="2000" dirty="0"/>
              <a:t>Performans değerlendirme metriklerinin yanında backtestler ile performans değerlendirilebilir.</a:t>
            </a:r>
          </a:p>
        </p:txBody>
      </p:sp>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Verimlilik öğeleri bulunan masa">
            <a:extLst>
              <a:ext uri="{FF2B5EF4-FFF2-40B4-BE49-F238E27FC236}">
                <a16:creationId xmlns:a16="http://schemas.microsoft.com/office/drawing/2014/main" id="{4CA649DF-1AA3-436C-437C-EB7E53B58D47}"/>
              </a:ext>
            </a:extLst>
          </p:cNvPr>
          <p:cNvPicPr>
            <a:picLocks noChangeAspect="1"/>
          </p:cNvPicPr>
          <p:nvPr/>
        </p:nvPicPr>
        <p:blipFill rotWithShape="1">
          <a:blip r:embed="rId2"/>
          <a:srcRect l="36426" r="21179" b="1"/>
          <a:stretch/>
        </p:blipFill>
        <p:spPr>
          <a:xfrm>
            <a:off x="8115300" y="-12515"/>
            <a:ext cx="4076700" cy="6418631"/>
          </a:xfrm>
          <a:prstGeom prst="rect">
            <a:avLst/>
          </a:prstGeom>
        </p:spPr>
      </p:pic>
    </p:spTree>
    <p:extLst>
      <p:ext uri="{BB962C8B-B14F-4D97-AF65-F5344CB8AC3E}">
        <p14:creationId xmlns:p14="http://schemas.microsoft.com/office/powerpoint/2010/main" val="597949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6D3E146-C6BF-20EE-A989-B3174AD02703}"/>
              </a:ext>
            </a:extLst>
          </p:cNvPr>
          <p:cNvSpPr>
            <a:spLocks noGrp="1"/>
          </p:cNvSpPr>
          <p:nvPr>
            <p:ph type="title"/>
          </p:nvPr>
        </p:nvSpPr>
        <p:spPr>
          <a:xfrm>
            <a:off x="1380236" y="286601"/>
            <a:ext cx="5929422" cy="1852976"/>
          </a:xfrm>
        </p:spPr>
        <p:txBody>
          <a:bodyPr>
            <a:normAutofit/>
          </a:bodyPr>
          <a:lstStyle/>
          <a:p>
            <a:r>
              <a:rPr lang="tr-TR" sz="4000" dirty="0">
                <a:solidFill>
                  <a:srgbClr val="FF0000"/>
                </a:solidFill>
              </a:rPr>
              <a:t>Hangi verileri kullanacağız ?</a:t>
            </a:r>
          </a:p>
        </p:txBody>
      </p:sp>
      <p:sp>
        <p:nvSpPr>
          <p:cNvPr id="3" name="İçerik Yer Tutucusu 2">
            <a:extLst>
              <a:ext uri="{FF2B5EF4-FFF2-40B4-BE49-F238E27FC236}">
                <a16:creationId xmlns:a16="http://schemas.microsoft.com/office/drawing/2014/main" id="{2AB3E9A5-B349-2076-C1C1-2D7B8FFC77BA}"/>
              </a:ext>
            </a:extLst>
          </p:cNvPr>
          <p:cNvSpPr>
            <a:spLocks noGrp="1"/>
          </p:cNvSpPr>
          <p:nvPr>
            <p:ph idx="1"/>
          </p:nvPr>
        </p:nvSpPr>
        <p:spPr>
          <a:xfrm>
            <a:off x="1380237" y="2621381"/>
            <a:ext cx="5929422" cy="3322219"/>
          </a:xfrm>
        </p:spPr>
        <p:txBody>
          <a:bodyPr>
            <a:normAutofit/>
          </a:bodyPr>
          <a:lstStyle/>
          <a:p>
            <a:r>
              <a:rPr lang="tr-TR" sz="2000" dirty="0"/>
              <a:t>Tarihi fiyat verileri ve teknik göstergeler (EMA, RSI vb.) kullanılarak veri seti oluşturulacak.</a:t>
            </a:r>
          </a:p>
          <a:p>
            <a:endParaRPr lang="tr-TR" sz="1800" dirty="0"/>
          </a:p>
          <a:p>
            <a:r>
              <a:rPr lang="tr-TR" sz="2000" dirty="0"/>
              <a:t>Verileri APİ/Veri Terminal Sitelerinden sağlanacak. Teknik analiz verileri için TA-Lib kütüphanesi kullanılabilir.</a:t>
            </a:r>
          </a:p>
        </p:txBody>
      </p:sp>
      <p:sp>
        <p:nvSpPr>
          <p:cNvPr id="11" name="Rectangle 10">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6116"/>
            <a:ext cx="12191998" cy="461774"/>
          </a:xfrm>
          <a:prstGeom prst="rect">
            <a:avLst/>
          </a:prstGeom>
          <a:gradFill>
            <a:gsLst>
              <a:gs pos="0">
                <a:schemeClr val="accent5"/>
              </a:gs>
              <a:gs pos="100000">
                <a:schemeClr val="accent2">
                  <a:lumMod val="60000"/>
                  <a:lumOff val="40000"/>
                  <a:alpha val="59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6406115"/>
            <a:ext cx="4076698" cy="464399"/>
          </a:xfrm>
          <a:prstGeom prst="rect">
            <a:avLst/>
          </a:prstGeom>
          <a:gradFill>
            <a:gsLst>
              <a:gs pos="19000">
                <a:schemeClr val="accent6">
                  <a:lumMod val="75000"/>
                  <a:alpha val="61000"/>
                </a:schemeClr>
              </a:gs>
              <a:gs pos="99000">
                <a:schemeClr val="accent6">
                  <a:alpha val="87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nkli cetveller ve protractors">
            <a:extLst>
              <a:ext uri="{FF2B5EF4-FFF2-40B4-BE49-F238E27FC236}">
                <a16:creationId xmlns:a16="http://schemas.microsoft.com/office/drawing/2014/main" id="{451EE60D-B667-5FD5-C726-5A8661832AF8}"/>
              </a:ext>
            </a:extLst>
          </p:cNvPr>
          <p:cNvPicPr>
            <a:picLocks noChangeAspect="1"/>
          </p:cNvPicPr>
          <p:nvPr/>
        </p:nvPicPr>
        <p:blipFill>
          <a:blip r:embed="rId2"/>
          <a:srcRect l="29002" r="28761" b="-1"/>
          <a:stretch/>
        </p:blipFill>
        <p:spPr>
          <a:xfrm>
            <a:off x="8115300" y="-12515"/>
            <a:ext cx="4076700" cy="6418631"/>
          </a:xfrm>
          <a:prstGeom prst="rect">
            <a:avLst/>
          </a:prstGeom>
        </p:spPr>
      </p:pic>
    </p:spTree>
    <p:extLst>
      <p:ext uri="{BB962C8B-B14F-4D97-AF65-F5344CB8AC3E}">
        <p14:creationId xmlns:p14="http://schemas.microsoft.com/office/powerpoint/2010/main" val="4215015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0BF4A1-714C-419E-A19F-578DE93BE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F91A9BD-D57F-4941-931F-40597AB3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409317"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54DB264-9467-4730-B9E9-C9A97DD669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790128" y="3609527"/>
            <a:ext cx="2458347" cy="4038601"/>
          </a:xfrm>
          <a:prstGeom prst="rect">
            <a:avLst/>
          </a:prstGeom>
          <a:gradFill>
            <a:gsLst>
              <a:gs pos="0">
                <a:schemeClr val="accent5">
                  <a:lumMod val="60000"/>
                  <a:lumOff val="40000"/>
                  <a:alpha val="0"/>
                </a:schemeClr>
              </a:gs>
              <a:gs pos="99000">
                <a:schemeClr val="accent2"/>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BB097F88-2120-47B4-B891-5B28F66BB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64227" y="1757079"/>
            <a:ext cx="3900088" cy="4178958"/>
          </a:xfrm>
          <a:custGeom>
            <a:avLst/>
            <a:gdLst>
              <a:gd name="connsiteX0" fmla="*/ 2431956 w 3900088"/>
              <a:gd name="connsiteY0" fmla="*/ 93939 h 4178958"/>
              <a:gd name="connsiteX1" fmla="*/ 3900088 w 3900088"/>
              <a:gd name="connsiteY1" fmla="*/ 2089479 h 4178958"/>
              <a:gd name="connsiteX2" fmla="*/ 1810609 w 3900088"/>
              <a:gd name="connsiteY2" fmla="*/ 4178958 h 4178958"/>
              <a:gd name="connsiteX3" fmla="*/ 77980 w 3900088"/>
              <a:gd name="connsiteY3" fmla="*/ 3257727 h 4178958"/>
              <a:gd name="connsiteX4" fmla="*/ 0 w 3900088"/>
              <a:gd name="connsiteY4" fmla="*/ 3129367 h 4178958"/>
              <a:gd name="connsiteX5" fmla="*/ 831517 w 3900088"/>
              <a:gd name="connsiteY5" fmla="*/ 244059 h 4178958"/>
              <a:gd name="connsiteX6" fmla="*/ 997290 w 3900088"/>
              <a:gd name="connsiteY6" fmla="*/ 164202 h 4178958"/>
              <a:gd name="connsiteX7" fmla="*/ 1810609 w 3900088"/>
              <a:gd name="connsiteY7" fmla="*/ 0 h 4178958"/>
              <a:gd name="connsiteX8" fmla="*/ 2431956 w 3900088"/>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088" h="4178958">
                <a:moveTo>
                  <a:pt x="2431956" y="93939"/>
                </a:moveTo>
                <a:cubicBezTo>
                  <a:pt x="3282517" y="358491"/>
                  <a:pt x="3900088" y="1151865"/>
                  <a:pt x="3900088" y="2089479"/>
                </a:cubicBezTo>
                <a:cubicBezTo>
                  <a:pt x="3900088" y="3243466"/>
                  <a:pt x="2964596" y="4178958"/>
                  <a:pt x="1810609" y="4178958"/>
                </a:cubicBezTo>
                <a:cubicBezTo>
                  <a:pt x="1089367" y="4178958"/>
                  <a:pt x="453475" y="3813531"/>
                  <a:pt x="77980" y="3257727"/>
                </a:cubicBezTo>
                <a:lnTo>
                  <a:pt x="0" y="3129367"/>
                </a:lnTo>
                <a:lnTo>
                  <a:pt x="831517" y="244059"/>
                </a:lnTo>
                <a:lnTo>
                  <a:pt x="997290" y="164202"/>
                </a:lnTo>
                <a:cubicBezTo>
                  <a:pt x="1247271" y="58468"/>
                  <a:pt x="1522112" y="0"/>
                  <a:pt x="1810609" y="0"/>
                </a:cubicBezTo>
                <a:cubicBezTo>
                  <a:pt x="2026982" y="0"/>
                  <a:pt x="2235673" y="32888"/>
                  <a:pt x="2431956" y="93939"/>
                </a:cubicBezTo>
                <a:close/>
              </a:path>
            </a:pathLst>
          </a:custGeom>
          <a:gradFill>
            <a:gsLst>
              <a:gs pos="36000">
                <a:schemeClr val="accent6">
                  <a:lumMod val="60000"/>
                  <a:lumOff val="40000"/>
                  <a:alpha val="6000"/>
                </a:schemeClr>
              </a:gs>
              <a:gs pos="100000">
                <a:schemeClr val="accent6">
                  <a:alpha val="2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BF9338F5-05AB-4DC5-BD1C-1A9F26C38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0099" y="411154"/>
            <a:ext cx="4395601" cy="3581400"/>
          </a:xfrm>
          <a:prstGeom prst="rect">
            <a:avLst/>
          </a:prstGeom>
          <a:gradFill>
            <a:gsLst>
              <a:gs pos="0">
                <a:schemeClr val="accent5">
                  <a:alpha val="29000"/>
                </a:schemeClr>
              </a:gs>
              <a:gs pos="100000">
                <a:schemeClr val="accent4">
                  <a:alpha val="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526A19F4-18C6-9AC3-7656-B109740E607C}"/>
              </a:ext>
            </a:extLst>
          </p:cNvPr>
          <p:cNvSpPr>
            <a:spLocks noGrp="1"/>
          </p:cNvSpPr>
          <p:nvPr>
            <p:ph type="title"/>
          </p:nvPr>
        </p:nvSpPr>
        <p:spPr>
          <a:xfrm>
            <a:off x="457200" y="868280"/>
            <a:ext cx="3390645" cy="3363597"/>
          </a:xfrm>
        </p:spPr>
        <p:txBody>
          <a:bodyPr>
            <a:normAutofit/>
          </a:bodyPr>
          <a:lstStyle/>
          <a:p>
            <a:pPr algn="r"/>
            <a:r>
              <a:rPr lang="tr-TR" sz="3200" dirty="0">
                <a:solidFill>
                  <a:srgbClr val="FF0000"/>
                </a:solidFill>
              </a:rPr>
              <a:t>Fiyat verileri nelerdir ?</a:t>
            </a:r>
          </a:p>
        </p:txBody>
      </p:sp>
      <p:graphicFrame>
        <p:nvGraphicFramePr>
          <p:cNvPr id="5" name="İçerik Yer Tutucusu 2">
            <a:extLst>
              <a:ext uri="{FF2B5EF4-FFF2-40B4-BE49-F238E27FC236}">
                <a16:creationId xmlns:a16="http://schemas.microsoft.com/office/drawing/2014/main" id="{AB51E068-05FB-B992-21E6-875D44B02DC0}"/>
              </a:ext>
            </a:extLst>
          </p:cNvPr>
          <p:cNvGraphicFramePr>
            <a:graphicFrameLocks noGrp="1"/>
          </p:cNvGraphicFramePr>
          <p:nvPr>
            <p:ph idx="1"/>
            <p:extLst>
              <p:ext uri="{D42A27DB-BD31-4B8C-83A1-F6EECF244321}">
                <p14:modId xmlns:p14="http://schemas.microsoft.com/office/powerpoint/2010/main" val="3225852880"/>
              </p:ext>
            </p:extLst>
          </p:nvPr>
        </p:nvGraphicFramePr>
        <p:xfrm>
          <a:off x="4494654" y="457200"/>
          <a:ext cx="7240146" cy="594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7198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çerik Yer Tutucusu 13" descr="metin, diyagram, ekran görüntüsü, çizgi içeren bir resim&#10;&#10;Açıklama otomatik olarak oluşturuldu">
            <a:extLst>
              <a:ext uri="{FF2B5EF4-FFF2-40B4-BE49-F238E27FC236}">
                <a16:creationId xmlns:a16="http://schemas.microsoft.com/office/drawing/2014/main" id="{91C170E2-CD3F-5935-251B-0BA4D89C5E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0856" y="1449387"/>
            <a:ext cx="8774807" cy="4328254"/>
          </a:xfrm>
        </p:spPr>
      </p:pic>
      <p:sp>
        <p:nvSpPr>
          <p:cNvPr id="2" name="Başlık 1">
            <a:extLst>
              <a:ext uri="{FF2B5EF4-FFF2-40B4-BE49-F238E27FC236}">
                <a16:creationId xmlns:a16="http://schemas.microsoft.com/office/drawing/2014/main" id="{480C722D-18C4-6E08-2412-6CAC92FB3857}"/>
              </a:ext>
            </a:extLst>
          </p:cNvPr>
          <p:cNvSpPr>
            <a:spLocks noGrp="1"/>
          </p:cNvSpPr>
          <p:nvPr>
            <p:ph type="title"/>
          </p:nvPr>
        </p:nvSpPr>
        <p:spPr>
          <a:xfrm>
            <a:off x="1371600" y="178308"/>
            <a:ext cx="10241280" cy="1234440"/>
          </a:xfrm>
        </p:spPr>
        <p:txBody>
          <a:bodyPr/>
          <a:lstStyle/>
          <a:p>
            <a:r>
              <a:rPr lang="tr-TR" dirty="0">
                <a:solidFill>
                  <a:srgbClr val="FF0000"/>
                </a:solidFill>
              </a:rPr>
              <a:t>Fiyat Verilerin görseli</a:t>
            </a:r>
          </a:p>
        </p:txBody>
      </p:sp>
      <p:sp>
        <p:nvSpPr>
          <p:cNvPr id="6" name="Metin kutusu 5">
            <a:extLst>
              <a:ext uri="{FF2B5EF4-FFF2-40B4-BE49-F238E27FC236}">
                <a16:creationId xmlns:a16="http://schemas.microsoft.com/office/drawing/2014/main" id="{0AC1CA75-1309-818A-2FEB-034F2275DD1A}"/>
              </a:ext>
            </a:extLst>
          </p:cNvPr>
          <p:cNvSpPr txBox="1"/>
          <p:nvPr/>
        </p:nvSpPr>
        <p:spPr>
          <a:xfrm>
            <a:off x="2597252" y="5008200"/>
            <a:ext cx="4432761" cy="769441"/>
          </a:xfrm>
          <a:prstGeom prst="rect">
            <a:avLst/>
          </a:prstGeom>
          <a:noFill/>
        </p:spPr>
        <p:txBody>
          <a:bodyPr wrap="square" rtlCol="0">
            <a:spAutoFit/>
          </a:bodyPr>
          <a:lstStyle/>
          <a:p>
            <a:pPr algn="ctr"/>
            <a:r>
              <a:rPr lang="tr-TR" sz="2200" dirty="0"/>
              <a:t>Her mum (candle) seçilen periyottaki </a:t>
            </a:r>
            <a:r>
              <a:rPr lang="tr-TR" sz="2200" dirty="0">
                <a:solidFill>
                  <a:srgbClr val="FF0000"/>
                </a:solidFill>
              </a:rPr>
              <a:t>fiyat değişimini</a:t>
            </a:r>
            <a:r>
              <a:rPr lang="tr-TR" sz="2200" dirty="0"/>
              <a:t> gösteriyor</a:t>
            </a:r>
          </a:p>
        </p:txBody>
      </p:sp>
    </p:spTree>
    <p:extLst>
      <p:ext uri="{BB962C8B-B14F-4D97-AF65-F5344CB8AC3E}">
        <p14:creationId xmlns:p14="http://schemas.microsoft.com/office/powerpoint/2010/main" val="859886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43CFF5-3073-44B6-9A56-4CAF096FF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84ECAD5-2AFF-A616-D939-42DCBEE23299}"/>
              </a:ext>
            </a:extLst>
          </p:cNvPr>
          <p:cNvSpPr>
            <a:spLocks noGrp="1"/>
          </p:cNvSpPr>
          <p:nvPr>
            <p:ph type="title"/>
          </p:nvPr>
        </p:nvSpPr>
        <p:spPr>
          <a:xfrm>
            <a:off x="1371600" y="457200"/>
            <a:ext cx="5868785" cy="1556724"/>
          </a:xfrm>
        </p:spPr>
        <p:txBody>
          <a:bodyPr anchor="b">
            <a:normAutofit/>
          </a:bodyPr>
          <a:lstStyle/>
          <a:p>
            <a:r>
              <a:rPr lang="tr-TR" dirty="0">
                <a:solidFill>
                  <a:srgbClr val="FF0000"/>
                </a:solidFill>
              </a:rPr>
              <a:t>Teknik analiz nedir ?</a:t>
            </a:r>
          </a:p>
        </p:txBody>
      </p:sp>
      <p:sp>
        <p:nvSpPr>
          <p:cNvPr id="3" name="İçerik Yer Tutucusu 2">
            <a:extLst>
              <a:ext uri="{FF2B5EF4-FFF2-40B4-BE49-F238E27FC236}">
                <a16:creationId xmlns:a16="http://schemas.microsoft.com/office/drawing/2014/main" id="{713DEA95-849B-A612-605D-6B8F1ADC7E03}"/>
              </a:ext>
            </a:extLst>
          </p:cNvPr>
          <p:cNvSpPr>
            <a:spLocks noGrp="1"/>
          </p:cNvSpPr>
          <p:nvPr>
            <p:ph idx="1"/>
          </p:nvPr>
        </p:nvSpPr>
        <p:spPr>
          <a:xfrm>
            <a:off x="1371600" y="2471124"/>
            <a:ext cx="5868785" cy="3327336"/>
          </a:xfrm>
        </p:spPr>
        <p:txBody>
          <a:bodyPr anchor="t">
            <a:normAutofit/>
          </a:bodyPr>
          <a:lstStyle/>
          <a:p>
            <a:r>
              <a:rPr lang="tr-TR" sz="2000" dirty="0"/>
              <a:t>Teknik analiz, geçmiş fiyat hareketleri ve işlem hacmi gibi piyasa verilerini analiz ederek gelecekteki fiyat hareketlerini tahmin etmeye çalışan bir finansal analiz yöntemidir. </a:t>
            </a:r>
            <a:r>
              <a:rPr lang="tr-TR" sz="2000" u="sng" dirty="0"/>
              <a:t>Yalnızca</a:t>
            </a:r>
            <a:r>
              <a:rPr lang="tr-TR" sz="2000" dirty="0"/>
              <a:t> fiyat hareketleriyle ilgilenir. Varlık hakkındaki haberlerle ilgilenmez.</a:t>
            </a:r>
          </a:p>
        </p:txBody>
      </p:sp>
      <p:pic>
        <p:nvPicPr>
          <p:cNvPr id="7" name="Graphic 6" descr="Bar chart">
            <a:extLst>
              <a:ext uri="{FF2B5EF4-FFF2-40B4-BE49-F238E27FC236}">
                <a16:creationId xmlns:a16="http://schemas.microsoft.com/office/drawing/2014/main" id="{798714E2-1011-7FB7-A262-0D7439FDBE4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97585" y="1028700"/>
            <a:ext cx="4037215" cy="4037215"/>
          </a:xfrm>
          <a:prstGeom prst="rect">
            <a:avLst/>
          </a:prstGeom>
        </p:spPr>
      </p:pic>
      <p:sp>
        <p:nvSpPr>
          <p:cNvPr id="12" name="Rectangle 11">
            <a:extLst>
              <a:ext uri="{FF2B5EF4-FFF2-40B4-BE49-F238E27FC236}">
                <a16:creationId xmlns:a16="http://schemas.microsoft.com/office/drawing/2014/main" id="{955DEFE8-24AF-47F7-B020-D4D76ABA18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391868"/>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6EAE3873-25FC-4346-B1D5-82E5F9D953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391868"/>
            <a:ext cx="8153398" cy="456772"/>
          </a:xfrm>
          <a:prstGeom prst="rect">
            <a:avLst/>
          </a:prstGeom>
          <a:gradFill>
            <a:gsLst>
              <a:gs pos="9000">
                <a:schemeClr val="accent2">
                  <a:lumMod val="60000"/>
                  <a:lumOff val="40000"/>
                  <a:alpha val="67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013825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GradientRise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Avenir">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docProps/app.xml><?xml version="1.0" encoding="utf-8"?>
<Properties xmlns="http://schemas.openxmlformats.org/officeDocument/2006/extended-properties" xmlns:vt="http://schemas.openxmlformats.org/officeDocument/2006/docPropsVTypes">
  <Template>Ion</Template>
  <TotalTime>987</TotalTime>
  <Words>1150</Words>
  <Application>Microsoft Office PowerPoint</Application>
  <PresentationFormat>Geniş ekran</PresentationFormat>
  <Paragraphs>109</Paragraphs>
  <Slides>27</Slides>
  <Notes>0</Notes>
  <HiddenSlides>0</HiddenSlides>
  <MMClips>0</MMClips>
  <ScaleCrop>false</ScaleCrop>
  <HeadingPairs>
    <vt:vector size="6" baseType="variant">
      <vt:variant>
        <vt:lpstr>Kullanılan Yazı Tipleri</vt:lpstr>
      </vt:variant>
      <vt:variant>
        <vt:i4>2</vt:i4>
      </vt:variant>
      <vt:variant>
        <vt:lpstr>Tema</vt:lpstr>
      </vt:variant>
      <vt:variant>
        <vt:i4>1</vt:i4>
      </vt:variant>
      <vt:variant>
        <vt:lpstr>Slayt Başlıkları</vt:lpstr>
      </vt:variant>
      <vt:variant>
        <vt:i4>27</vt:i4>
      </vt:variant>
    </vt:vector>
  </HeadingPairs>
  <TitlesOfParts>
    <vt:vector size="30" baseType="lpstr">
      <vt:lpstr>Arial</vt:lpstr>
      <vt:lpstr>Tw Cen MT</vt:lpstr>
      <vt:lpstr>GradientRiseVTI</vt:lpstr>
      <vt:lpstr>Fİnansal pİyasalarda yapay zeka </vt:lpstr>
      <vt:lpstr>Projenİn amacı ne ?</vt:lpstr>
      <vt:lpstr>Neden bu proje ?</vt:lpstr>
      <vt:lpstr>Neden bu proje ?</vt:lpstr>
      <vt:lpstr>Nasıl bir sistem izleyebiliriz</vt:lpstr>
      <vt:lpstr>Hangi verileri kullanacağız ?</vt:lpstr>
      <vt:lpstr>Fiyat verileri nelerdir ?</vt:lpstr>
      <vt:lpstr>Fiyat Verilerin görseli</vt:lpstr>
      <vt:lpstr>Teknik analiz nedir ?</vt:lpstr>
      <vt:lpstr>Teknik analiz göstergeleri(Görsel)</vt:lpstr>
      <vt:lpstr>Teknik analiz nasıl kullanılır ?</vt:lpstr>
      <vt:lpstr>TEMEL ANALİZ NEDİR ?</vt:lpstr>
      <vt:lpstr>Hangi modelleri kullanabiliriz ?</vt:lpstr>
      <vt:lpstr>Piyasa analizi </vt:lpstr>
      <vt:lpstr>Gelir Modeli: Abonelikler</vt:lpstr>
      <vt:lpstr>Uygulama ve Web Sitesinde Olabilecek Özellikler (Features)</vt:lpstr>
      <vt:lpstr>features</vt:lpstr>
      <vt:lpstr>features</vt:lpstr>
      <vt:lpstr>features</vt:lpstr>
      <vt:lpstr>Gider tahminleri </vt:lpstr>
      <vt:lpstr>Swot analizi </vt:lpstr>
      <vt:lpstr>PowerPoint Sunusu</vt:lpstr>
      <vt:lpstr>PowerPoint Sunusu</vt:lpstr>
      <vt:lpstr>PowerPoint Sunusu</vt:lpstr>
      <vt:lpstr>PowerPoint Sunusu</vt:lpstr>
      <vt:lpstr>PowerPoint Sunusu</vt:lpstr>
      <vt:lpstr>VAKİT AYIRDIĞINIZ İÇİN TEŞEKKÜRLER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MİRAÇ BAL</dc:creator>
  <cp:lastModifiedBy>MİRAÇ BAL</cp:lastModifiedBy>
  <cp:revision>20</cp:revision>
  <dcterms:created xsi:type="dcterms:W3CDTF">2024-07-14T15:45:15Z</dcterms:created>
  <dcterms:modified xsi:type="dcterms:W3CDTF">2024-07-30T13:40:15Z</dcterms:modified>
</cp:coreProperties>
</file>